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354" r:id="rId4"/>
    <p:sldId id="375" r:id="rId5"/>
    <p:sldId id="382" r:id="rId6"/>
    <p:sldId id="376" r:id="rId7"/>
    <p:sldId id="352" r:id="rId8"/>
    <p:sldId id="333" r:id="rId9"/>
    <p:sldId id="369" r:id="rId10"/>
    <p:sldId id="346" r:id="rId11"/>
    <p:sldId id="383" r:id="rId12"/>
    <p:sldId id="353" r:id="rId13"/>
    <p:sldId id="377" r:id="rId14"/>
    <p:sldId id="373" r:id="rId15"/>
    <p:sldId id="384" r:id="rId16"/>
    <p:sldId id="362" r:id="rId17"/>
    <p:sldId id="356" r:id="rId18"/>
    <p:sldId id="385" r:id="rId19"/>
    <p:sldId id="358" r:id="rId20"/>
    <p:sldId id="367" r:id="rId21"/>
    <p:sldId id="368" r:id="rId22"/>
    <p:sldId id="357" r:id="rId23"/>
    <p:sldId id="349" r:id="rId24"/>
    <p:sldId id="387" r:id="rId25"/>
    <p:sldId id="359" r:id="rId26"/>
    <p:sldId id="360" r:id="rId27"/>
    <p:sldId id="363" r:id="rId28"/>
    <p:sldId id="364" r:id="rId29"/>
    <p:sldId id="365" r:id="rId30"/>
    <p:sldId id="366" r:id="rId31"/>
    <p:sldId id="350" r:id="rId32"/>
    <p:sldId id="371" r:id="rId33"/>
    <p:sldId id="370" r:id="rId34"/>
    <p:sldId id="378" r:id="rId35"/>
    <p:sldId id="388" r:id="rId36"/>
    <p:sldId id="379" r:id="rId37"/>
    <p:sldId id="380" r:id="rId38"/>
    <p:sldId id="338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ýchozí oddíl" id="{3486591A-1D6D-423B-B1F6-D537C928B3F5}">
          <p14:sldIdLst>
            <p14:sldId id="256"/>
            <p14:sldId id="265"/>
            <p14:sldId id="354"/>
            <p14:sldId id="375"/>
            <p14:sldId id="382"/>
            <p14:sldId id="376"/>
            <p14:sldId id="352"/>
            <p14:sldId id="333"/>
            <p14:sldId id="369"/>
            <p14:sldId id="346"/>
            <p14:sldId id="383"/>
            <p14:sldId id="353"/>
            <p14:sldId id="377"/>
            <p14:sldId id="373"/>
            <p14:sldId id="384"/>
            <p14:sldId id="362"/>
            <p14:sldId id="356"/>
            <p14:sldId id="385"/>
            <p14:sldId id="358"/>
            <p14:sldId id="367"/>
            <p14:sldId id="368"/>
            <p14:sldId id="357"/>
            <p14:sldId id="349"/>
            <p14:sldId id="387"/>
            <p14:sldId id="359"/>
            <p14:sldId id="360"/>
            <p14:sldId id="363"/>
            <p14:sldId id="364"/>
            <p14:sldId id="365"/>
            <p14:sldId id="366"/>
            <p14:sldId id="350"/>
            <p14:sldId id="371"/>
            <p14:sldId id="370"/>
            <p14:sldId id="378"/>
            <p14:sldId id="388"/>
            <p14:sldId id="379"/>
            <p14:sldId id="380"/>
            <p14:sldId id="33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8F74F3-5833-465F-AFAE-B8BF9C2F3C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498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8F74F3-5833-465F-AFAE-B8BF9C2F3C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5043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71613"/>
            <a:ext cx="2057400" cy="435771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71613"/>
            <a:ext cx="6019800" cy="435771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8F74F3-5833-465F-AFAE-B8BF9C2F3C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4954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8F74F3-5833-465F-AFAE-B8BF9C2F3C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578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nadpis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8F74F3-5833-465F-AFAE-B8BF9C2F3C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0235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8F74F3-5833-465F-AFAE-B8BF9C2F3C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9037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43049"/>
            <a:ext cx="4040188" cy="531825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8F74F3-5833-465F-AFAE-B8BF9C2F3C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0474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8F74F3-5833-465F-AFAE-B8BF9C2F3C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7263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8F74F3-5833-465F-AFAE-B8BF9C2F3C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9467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500174"/>
            <a:ext cx="5111750" cy="46259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500174"/>
            <a:ext cx="3008313" cy="4625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8F74F3-5833-465F-AFAE-B8BF9C2F3C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1024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571611"/>
            <a:ext cx="5486400" cy="31559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85918" y="50720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8F74F3-5833-465F-AFAE-B8BF9C2F3C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4896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786063" y="274638"/>
            <a:ext cx="59007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pic>
        <p:nvPicPr>
          <p:cNvPr id="1028" name="Obrázek 6" descr="podval-hlavicka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80113"/>
            <a:ext cx="91440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796088" y="6207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C8F74F3-5833-465F-AFAE-B8BF9C2F3C8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30" name="Picture 2" descr="C:\Documents and Settings\lukas\Desktop\logo_clk_Page_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25082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ovací čára 9"/>
          <p:cNvCxnSpPr/>
          <p:nvPr/>
        </p:nvCxnSpPr>
        <p:spPr>
          <a:xfrm>
            <a:off x="285750" y="1500188"/>
            <a:ext cx="8501063" cy="1587"/>
          </a:xfrm>
          <a:prstGeom prst="line">
            <a:avLst/>
          </a:prstGeom>
          <a:ln>
            <a:solidFill>
              <a:srgbClr val="008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Verdana" pitchFamily="34" charset="0"/>
          <a:cs typeface="Verdan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Verdana" pitchFamily="34" charset="0"/>
          <a:cs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Verdana" pitchFamily="34" charset="0"/>
          <a:cs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Verdana" pitchFamily="34" charset="0"/>
          <a:cs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823B"/>
          </a:solidFill>
          <a:latin typeface="+mj-lt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823B"/>
          </a:solidFill>
          <a:latin typeface="+mj-lt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823B"/>
          </a:solidFill>
          <a:latin typeface="+mj-lt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823B"/>
          </a:solidFill>
          <a:latin typeface="+mj-lt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823B"/>
          </a:solidFill>
          <a:latin typeface="+mj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Farmaceutická </a:t>
            </a:r>
            <a:r>
              <a:rPr lang="cs-CZ" dirty="0"/>
              <a:t>péče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cs-CZ" dirty="0" err="1"/>
              <a:t>řejné</a:t>
            </a:r>
            <a:r>
              <a:rPr lang="cs-CZ" dirty="0"/>
              <a:t> </a:t>
            </a:r>
            <a:r>
              <a:rPr lang="cs-CZ" dirty="0" smtClean="0"/>
              <a:t>lékárně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b="1" dirty="0" smtClean="0"/>
              <a:t>Jak z</a:t>
            </a:r>
            <a:r>
              <a:rPr lang="en-US" b="1" dirty="0" smtClean="0"/>
              <a:t>ach</a:t>
            </a:r>
            <a:r>
              <a:rPr lang="cs-CZ" b="1" dirty="0" err="1" smtClean="0"/>
              <a:t>ázet</a:t>
            </a:r>
            <a:r>
              <a:rPr lang="cs-CZ" b="1" dirty="0" smtClean="0"/>
              <a:t> s léky (?)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PharmDr. Jana Šolínová</a:t>
            </a:r>
          </a:p>
          <a:p>
            <a:r>
              <a:rPr lang="cs-CZ" dirty="0" smtClean="0"/>
              <a:t>Lékárna U Zlatého hada, Cvikov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460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Zacházení s LP - uchovávání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Mimo </a:t>
            </a:r>
            <a:r>
              <a:rPr lang="cs-CZ" b="1" dirty="0" smtClean="0">
                <a:solidFill>
                  <a:schemeClr val="tx1"/>
                </a:solidFill>
              </a:rPr>
              <a:t>dosah dětí</a:t>
            </a:r>
          </a:p>
          <a:p>
            <a:r>
              <a:rPr lang="cs-CZ" dirty="0">
                <a:solidFill>
                  <a:schemeClr val="tx1"/>
                </a:solidFill>
              </a:rPr>
              <a:t>Kontrola </a:t>
            </a:r>
            <a:r>
              <a:rPr lang="cs-CZ" b="1" dirty="0" err="1" smtClean="0">
                <a:solidFill>
                  <a:schemeClr val="tx1"/>
                </a:solidFill>
              </a:rPr>
              <a:t>expirace</a:t>
            </a:r>
            <a:r>
              <a:rPr lang="cs-CZ" dirty="0" smtClean="0">
                <a:solidFill>
                  <a:schemeClr val="tx1"/>
                </a:solidFill>
              </a:rPr>
              <a:t> 2x ročně + po otevření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P</a:t>
            </a:r>
            <a:r>
              <a:rPr lang="cs-CZ" b="1" dirty="0" err="1" smtClean="0">
                <a:solidFill>
                  <a:schemeClr val="tx1"/>
                </a:solidFill>
              </a:rPr>
              <a:t>ůvodní</a:t>
            </a:r>
            <a:r>
              <a:rPr lang="cs-CZ" b="1" dirty="0" smtClean="0">
                <a:solidFill>
                  <a:schemeClr val="tx1"/>
                </a:solidFill>
              </a:rPr>
              <a:t> obal 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>
                <a:solidFill>
                  <a:schemeClr val="tx1"/>
                </a:solidFill>
              </a:rPr>
              <a:t>světlo, </a:t>
            </a:r>
            <a:r>
              <a:rPr lang="cs-CZ" dirty="0" smtClean="0">
                <a:solidFill>
                  <a:schemeClr val="tx1"/>
                </a:solidFill>
              </a:rPr>
              <a:t>slunce, identifikace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Příbalový leták</a:t>
            </a:r>
            <a:r>
              <a:rPr lang="en-US" dirty="0" smtClean="0">
                <a:solidFill>
                  <a:schemeClr val="tx1"/>
                </a:solidFill>
              </a:rPr>
              <a:t> -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cs-CZ" dirty="0" err="1" smtClean="0">
                <a:solidFill>
                  <a:schemeClr val="tx1"/>
                </a:solidFill>
              </a:rPr>
              <a:t>acient</a:t>
            </a:r>
            <a:r>
              <a:rPr lang="cs-CZ" dirty="0" smtClean="0">
                <a:solidFill>
                  <a:schemeClr val="tx1"/>
                </a:solidFill>
              </a:rPr>
              <a:t> dítě/ dospělý</a:t>
            </a:r>
            <a:r>
              <a:rPr lang="en-US" dirty="0" smtClean="0">
                <a:solidFill>
                  <a:schemeClr val="tx1"/>
                </a:solidFill>
              </a:rPr>
              <a:t>/ </a:t>
            </a:r>
            <a:r>
              <a:rPr lang="en-US" dirty="0" err="1" smtClean="0">
                <a:solidFill>
                  <a:schemeClr val="tx1"/>
                </a:solidFill>
              </a:rPr>
              <a:t>jm</a:t>
            </a:r>
            <a:r>
              <a:rPr lang="cs-CZ" dirty="0" err="1" smtClean="0">
                <a:solidFill>
                  <a:schemeClr val="tx1"/>
                </a:solidFill>
              </a:rPr>
              <a:t>éno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V chladu </a:t>
            </a:r>
            <a:r>
              <a:rPr lang="cs-CZ" dirty="0" smtClean="0">
                <a:solidFill>
                  <a:schemeClr val="tx1"/>
                </a:solidFill>
              </a:rPr>
              <a:t>stále 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cs-CZ" dirty="0" smtClean="0">
                <a:solidFill>
                  <a:schemeClr val="tx1"/>
                </a:solidFill>
              </a:rPr>
              <a:t> konkrétní dobu (</a:t>
            </a:r>
            <a:r>
              <a:rPr lang="cs-CZ" dirty="0" err="1" smtClean="0">
                <a:solidFill>
                  <a:schemeClr val="tx1"/>
                </a:solidFill>
              </a:rPr>
              <a:t>Otobacid</a:t>
            </a:r>
            <a:r>
              <a:rPr lang="cs-CZ" dirty="0" smtClean="0">
                <a:solidFill>
                  <a:schemeClr val="tx1"/>
                </a:solidFill>
              </a:rPr>
              <a:t>, ATB, </a:t>
            </a:r>
            <a:r>
              <a:rPr lang="cs-CZ" dirty="0" err="1" smtClean="0">
                <a:solidFill>
                  <a:schemeClr val="tx1"/>
                </a:solidFill>
              </a:rPr>
              <a:t>Pamycon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Lacidofil</a:t>
            </a:r>
            <a:r>
              <a:rPr lang="cs-CZ" dirty="0" smtClean="0">
                <a:solidFill>
                  <a:schemeClr val="tx1"/>
                </a:solidFill>
              </a:rPr>
              <a:t>, IPLP)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Kontrola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vzhledu, chuti, vůně, změny jakosti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219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567" y="1105826"/>
            <a:ext cx="7326866" cy="5563534"/>
          </a:xfrm>
        </p:spPr>
      </p:pic>
      <p:sp>
        <p:nvSpPr>
          <p:cNvPr id="3" name="TextovéPole 2"/>
          <p:cNvSpPr txBox="1"/>
          <p:nvPr/>
        </p:nvSpPr>
        <p:spPr>
          <a:xfrm>
            <a:off x="827584" y="539969"/>
            <a:ext cx="3959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Nevhodné </a:t>
            </a:r>
            <a:r>
              <a:rPr lang="cs-CZ" sz="3200" b="1" dirty="0" smtClean="0"/>
              <a:t>uchovávání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xmlns="" val="28373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Zac</a:t>
            </a:r>
            <a:r>
              <a:rPr lang="cs-CZ" b="1" dirty="0" smtClean="0"/>
              <a:t>házení s LP - použití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Před jídlem, po jídle, nalačno</a:t>
            </a:r>
            <a:r>
              <a:rPr lang="en-US" b="1" dirty="0" smtClean="0">
                <a:solidFill>
                  <a:schemeClr val="tx1"/>
                </a:solidFill>
              </a:rPr>
              <a:t>??</a:t>
            </a:r>
            <a:endParaRPr lang="cs-CZ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Nalačno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cs typeface="Times New Roman"/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1h před či 2h po jídle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K</a:t>
            </a:r>
            <a:r>
              <a:rPr lang="cs-CZ" dirty="0" err="1" smtClean="0">
                <a:solidFill>
                  <a:schemeClr val="tx1"/>
                </a:solidFill>
              </a:rPr>
              <a:t>ompatibilita</a:t>
            </a:r>
            <a:r>
              <a:rPr lang="cs-CZ" dirty="0" smtClean="0">
                <a:solidFill>
                  <a:schemeClr val="tx1"/>
                </a:solidFill>
              </a:rPr>
              <a:t> s </a:t>
            </a:r>
            <a:r>
              <a:rPr lang="cs-CZ" b="1" dirty="0" smtClean="0">
                <a:solidFill>
                  <a:schemeClr val="tx1"/>
                </a:solidFill>
              </a:rPr>
              <a:t>mléčnou 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stravou a mlékem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dirty="0" err="1" smtClean="0">
                <a:solidFill>
                  <a:schemeClr val="tx1"/>
                </a:solidFill>
              </a:rPr>
              <a:t>Hylak</a:t>
            </a:r>
            <a:r>
              <a:rPr lang="cs-CZ" dirty="0" smtClean="0">
                <a:solidFill>
                  <a:schemeClr val="tx1"/>
                </a:solidFill>
              </a:rPr>
              <a:t>, železo, fluoridy x nitrofurantoin)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085046"/>
            <a:ext cx="3131840" cy="25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67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</a:rPr>
              <a:t>Nezapíjení</a:t>
            </a:r>
            <a:r>
              <a:rPr lang="cs-CZ" dirty="0" smtClean="0">
                <a:solidFill>
                  <a:schemeClr val="tx1"/>
                </a:solidFill>
              </a:rPr>
              <a:t> - dráždění jícnu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Zapíjení </a:t>
            </a:r>
            <a:r>
              <a:rPr lang="cs-CZ" b="1" dirty="0">
                <a:solidFill>
                  <a:schemeClr val="tx1"/>
                </a:solidFill>
              </a:rPr>
              <a:t>džusy</a:t>
            </a:r>
            <a:r>
              <a:rPr lang="cs-CZ" dirty="0">
                <a:solidFill>
                  <a:schemeClr val="tx1"/>
                </a:solidFill>
              </a:rPr>
              <a:t> (grep, jablko, </a:t>
            </a:r>
            <a:r>
              <a:rPr lang="cs-CZ" dirty="0" smtClean="0">
                <a:solidFill>
                  <a:schemeClr val="tx1"/>
                </a:solidFill>
              </a:rPr>
              <a:t>pomeranč interakce </a:t>
            </a:r>
            <a:r>
              <a:rPr lang="cs-CZ" dirty="0">
                <a:solidFill>
                  <a:schemeClr val="tx1"/>
                </a:solidFill>
              </a:rPr>
              <a:t>s cytochromy, </a:t>
            </a:r>
            <a:r>
              <a:rPr lang="cs-CZ" dirty="0" smtClean="0">
                <a:solidFill>
                  <a:schemeClr val="tx1"/>
                </a:solidFill>
              </a:rPr>
              <a:t>transport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ž</a:t>
            </a:r>
            <a:r>
              <a:rPr lang="cs-CZ" dirty="0" smtClean="0">
                <a:solidFill>
                  <a:schemeClr val="tx1"/>
                </a:solidFill>
              </a:rPr>
              <a:t>elezo + ovocné šťávy ano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S</a:t>
            </a:r>
            <a:r>
              <a:rPr lang="en-US" b="1" dirty="0" err="1" smtClean="0">
                <a:solidFill>
                  <a:schemeClr val="tx1"/>
                </a:solidFill>
              </a:rPr>
              <a:t>ycen</a:t>
            </a:r>
            <a:r>
              <a:rPr lang="cs-CZ" b="1" dirty="0">
                <a:solidFill>
                  <a:schemeClr val="tx1"/>
                </a:solidFill>
              </a:rPr>
              <a:t>é nápoje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b="1" dirty="0">
                <a:solidFill>
                  <a:schemeClr val="tx1"/>
                </a:solidFill>
              </a:rPr>
              <a:t>kola</a:t>
            </a:r>
            <a:r>
              <a:rPr lang="cs-CZ" dirty="0">
                <a:solidFill>
                  <a:schemeClr val="tx1"/>
                </a:solidFill>
              </a:rPr>
              <a:t> (pH)</a:t>
            </a:r>
          </a:p>
          <a:p>
            <a:r>
              <a:rPr lang="cs-CZ" b="1" dirty="0">
                <a:solidFill>
                  <a:schemeClr val="tx1"/>
                </a:solidFill>
              </a:rPr>
              <a:t>Byliny</a:t>
            </a:r>
            <a:r>
              <a:rPr lang="cs-CZ" dirty="0">
                <a:solidFill>
                  <a:schemeClr val="tx1"/>
                </a:solidFill>
              </a:rPr>
              <a:t> (třezalka + SSRI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Aktivn</a:t>
            </a:r>
            <a:r>
              <a:rPr lang="cs-CZ" b="1" dirty="0" smtClean="0">
                <a:solidFill>
                  <a:schemeClr val="tx1"/>
                </a:solidFill>
              </a:rPr>
              <a:t>í uhlí, </a:t>
            </a:r>
            <a:r>
              <a:rPr lang="cs-CZ" b="1" dirty="0" err="1" smtClean="0">
                <a:solidFill>
                  <a:schemeClr val="tx1"/>
                </a:solidFill>
              </a:rPr>
              <a:t>diosmektit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- odstup alespoň 2 hod.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2636912"/>
            <a:ext cx="2369840" cy="172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75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Zac</a:t>
            </a:r>
            <a:r>
              <a:rPr lang="cs-CZ" b="1" dirty="0"/>
              <a:t>házení s LP - dávkování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16537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Jednotlivá</a:t>
            </a:r>
            <a:r>
              <a:rPr lang="cs-CZ" dirty="0">
                <a:solidFill>
                  <a:schemeClr val="tx1"/>
                </a:solidFill>
              </a:rPr>
              <a:t> dávka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Denní</a:t>
            </a:r>
            <a:r>
              <a:rPr lang="cs-CZ" dirty="0" smtClean="0">
                <a:solidFill>
                  <a:schemeClr val="tx1"/>
                </a:solidFill>
              </a:rPr>
              <a:t> dávka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Interval</a:t>
            </a:r>
            <a:r>
              <a:rPr lang="cs-CZ" dirty="0" smtClean="0">
                <a:solidFill>
                  <a:schemeClr val="tx1"/>
                </a:solidFill>
              </a:rPr>
              <a:t> pravidelný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3x denně (ráno, poledne, večer)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nutnost minimálního rozestupu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 </a:t>
            </a:r>
            <a:r>
              <a:rPr lang="cs-CZ" dirty="0">
                <a:solidFill>
                  <a:schemeClr val="tx1"/>
                </a:solidFill>
              </a:rPr>
              <a:t>x hodinách (ATB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696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Zac</a:t>
            </a:r>
            <a:r>
              <a:rPr lang="cs-CZ" b="1" dirty="0"/>
              <a:t>házení s LP - dávkování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SOS </a:t>
            </a:r>
            <a:r>
              <a:rPr lang="en-US" b="1" dirty="0">
                <a:solidFill>
                  <a:schemeClr val="tx1"/>
                </a:solidFill>
              </a:rPr>
              <a:t>/ </a:t>
            </a:r>
            <a:r>
              <a:rPr lang="en-US" b="1" dirty="0" err="1">
                <a:solidFill>
                  <a:schemeClr val="tx1"/>
                </a:solidFill>
              </a:rPr>
              <a:t>podle</a:t>
            </a:r>
            <a:r>
              <a:rPr lang="en-US" b="1" dirty="0">
                <a:solidFill>
                  <a:schemeClr val="tx1"/>
                </a:solidFill>
              </a:rPr>
              <a:t> pot</a:t>
            </a:r>
            <a:r>
              <a:rPr lang="cs-CZ" b="1" dirty="0" err="1">
                <a:solidFill>
                  <a:schemeClr val="tx1"/>
                </a:solidFill>
              </a:rPr>
              <a:t>řeby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(antipyretika při teplotě)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Pravidelně</a:t>
            </a:r>
            <a:r>
              <a:rPr lang="cs-CZ" dirty="0" smtClean="0">
                <a:solidFill>
                  <a:schemeClr val="tx1"/>
                </a:solidFill>
              </a:rPr>
              <a:t> několik </a:t>
            </a:r>
            <a:r>
              <a:rPr lang="cs-CZ" dirty="0">
                <a:solidFill>
                  <a:schemeClr val="tx1"/>
                </a:solidFill>
              </a:rPr>
              <a:t>dní (doužívat balení)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Pravideln</a:t>
            </a:r>
            <a:r>
              <a:rPr lang="cs-CZ" dirty="0" smtClean="0">
                <a:solidFill>
                  <a:schemeClr val="tx1"/>
                </a:solidFill>
              </a:rPr>
              <a:t>ě (</a:t>
            </a:r>
            <a:r>
              <a:rPr lang="cs-CZ" dirty="0" err="1" smtClean="0">
                <a:solidFill>
                  <a:schemeClr val="tx1"/>
                </a:solidFill>
              </a:rPr>
              <a:t>vit.D</a:t>
            </a:r>
            <a:r>
              <a:rPr lang="cs-CZ" dirty="0">
                <a:solidFill>
                  <a:schemeClr val="tx1"/>
                </a:solidFill>
              </a:rPr>
              <a:t>), </a:t>
            </a:r>
            <a:r>
              <a:rPr lang="cs-CZ" b="1" dirty="0">
                <a:solidFill>
                  <a:schemeClr val="tx1"/>
                </a:solidFill>
              </a:rPr>
              <a:t>dlouhodobá terapie</a:t>
            </a:r>
          </a:p>
          <a:p>
            <a:r>
              <a:rPr lang="cs-CZ" b="1" dirty="0">
                <a:solidFill>
                  <a:schemeClr val="tx1"/>
                </a:solidFill>
              </a:rPr>
              <a:t>Postupné vysazování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err="1" smtClean="0">
                <a:solidFill>
                  <a:schemeClr val="tx1"/>
                </a:solidFill>
              </a:rPr>
              <a:t>prednison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lok.kortik</a:t>
            </a:r>
            <a:r>
              <a:rPr lang="cs-CZ" dirty="0" smtClean="0">
                <a:solidFill>
                  <a:schemeClr val="tx1"/>
                </a:solidFill>
              </a:rPr>
              <a:t>.)</a:t>
            </a:r>
          </a:p>
          <a:p>
            <a:r>
              <a:rPr lang="cs-CZ" b="1" dirty="0" err="1">
                <a:solidFill>
                  <a:schemeClr val="tx1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t</a:t>
            </a:r>
            <a:r>
              <a:rPr lang="cs-CZ" b="1" dirty="0" err="1" smtClean="0">
                <a:solidFill>
                  <a:schemeClr val="tx1"/>
                </a:solidFill>
              </a:rPr>
              <a:t>řídavě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(lok. kortikoidy)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?? Vynechání </a:t>
            </a:r>
            <a:r>
              <a:rPr lang="cs-CZ" b="1" dirty="0">
                <a:solidFill>
                  <a:schemeClr val="tx1"/>
                </a:solidFill>
              </a:rPr>
              <a:t>dávky 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>
                <a:solidFill>
                  <a:schemeClr val="tx1"/>
                </a:solidFill>
              </a:rPr>
              <a:t>dle PIL</a:t>
            </a:r>
            <a:r>
              <a:rPr lang="cs-CZ" dirty="0" smtClean="0">
                <a:solidFill>
                  <a:schemeClr val="tx1"/>
                </a:solidFill>
              </a:rPr>
              <a:t>, léčiva, </a:t>
            </a:r>
            <a:r>
              <a:rPr lang="cs-CZ" dirty="0">
                <a:solidFill>
                  <a:schemeClr val="tx1"/>
                </a:solidFill>
              </a:rPr>
              <a:t>léčby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?? Předávkování</a:t>
            </a:r>
            <a:r>
              <a:rPr lang="cs-CZ" b="1" dirty="0">
                <a:solidFill>
                  <a:schemeClr val="tx1"/>
                </a:solidFill>
              </a:rPr>
              <a:t>, požití </a:t>
            </a:r>
            <a:r>
              <a:rPr lang="cs-CZ" dirty="0" smtClean="0">
                <a:solidFill>
                  <a:schemeClr val="tx1"/>
                </a:solidFill>
              </a:rPr>
              <a:t>– TIS, lékař</a:t>
            </a:r>
            <a:r>
              <a:rPr lang="cs-CZ" dirty="0">
                <a:solidFill>
                  <a:schemeClr val="tx1"/>
                </a:solidFill>
              </a:rPr>
              <a:t>, s </a:t>
            </a:r>
            <a:r>
              <a:rPr lang="cs-CZ" dirty="0" err="1" smtClean="0">
                <a:solidFill>
                  <a:schemeClr val="tx1"/>
                </a:solidFill>
              </a:rPr>
              <a:t>sebou!LP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872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Počet </a:t>
            </a:r>
            <a:r>
              <a:rPr lang="cs-CZ" b="1" dirty="0" smtClean="0">
                <a:solidFill>
                  <a:schemeClr val="tx1"/>
                </a:solidFill>
              </a:rPr>
              <a:t>kapek</a:t>
            </a:r>
            <a:r>
              <a:rPr lang="en-US" b="1" dirty="0" smtClean="0">
                <a:solidFill>
                  <a:schemeClr val="tx1"/>
                </a:solidFill>
              </a:rPr>
              <a:t>/</a:t>
            </a:r>
            <a:r>
              <a:rPr lang="cs-CZ" b="1" dirty="0" smtClean="0">
                <a:solidFill>
                  <a:schemeClr val="tx1"/>
                </a:solidFill>
              </a:rPr>
              <a:t>ml</a:t>
            </a:r>
            <a:r>
              <a:rPr lang="cs-CZ" dirty="0" smtClean="0">
                <a:solidFill>
                  <a:schemeClr val="tx1"/>
                </a:solidFill>
              </a:rPr>
              <a:t> podle složení (SPC)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Dávka </a:t>
            </a:r>
            <a:r>
              <a:rPr lang="cs-CZ" b="1" dirty="0" smtClean="0">
                <a:solidFill>
                  <a:schemeClr val="tx1"/>
                </a:solidFill>
              </a:rPr>
              <a:t>mg</a:t>
            </a:r>
            <a:r>
              <a:rPr lang="en-US" b="1" dirty="0">
                <a:solidFill>
                  <a:schemeClr val="tx1"/>
                </a:solidFill>
              </a:rPr>
              <a:t>/kg/den </a:t>
            </a:r>
            <a:r>
              <a:rPr lang="cs-CZ" dirty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Fenistil</a:t>
            </a:r>
            <a:r>
              <a:rPr lang="cs-CZ" dirty="0" smtClean="0">
                <a:solidFill>
                  <a:schemeClr val="tx1"/>
                </a:solidFill>
              </a:rPr>
              <a:t> kapky, </a:t>
            </a:r>
            <a:r>
              <a:rPr lang="cs-CZ" b="1" dirty="0" smtClean="0">
                <a:solidFill>
                  <a:schemeClr val="tx1"/>
                </a:solidFill>
              </a:rPr>
              <a:t>problém výpočtu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možné NÚ při ne</a:t>
            </a:r>
            <a:r>
              <a:rPr lang="en-US" dirty="0" err="1" smtClean="0">
                <a:solidFill>
                  <a:schemeClr val="tx1"/>
                </a:solidFill>
              </a:rPr>
              <a:t>rozd</a:t>
            </a:r>
            <a:r>
              <a:rPr lang="cs-CZ" dirty="0" err="1">
                <a:solidFill>
                  <a:schemeClr val="tx1"/>
                </a:solidFill>
              </a:rPr>
              <a:t>ělení</a:t>
            </a:r>
            <a:r>
              <a:rPr lang="cs-CZ" dirty="0">
                <a:solidFill>
                  <a:schemeClr val="tx1"/>
                </a:solidFill>
              </a:rPr>
              <a:t> do </a:t>
            </a:r>
            <a:r>
              <a:rPr lang="cs-CZ" dirty="0" smtClean="0">
                <a:solidFill>
                  <a:schemeClr val="tx1"/>
                </a:solidFill>
              </a:rPr>
              <a:t>více dávek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Denní / jednotlivá 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 err="1" smtClean="0">
                <a:solidFill>
                  <a:schemeClr val="tx1"/>
                </a:solidFill>
              </a:rPr>
              <a:t>Nurofen</a:t>
            </a:r>
            <a:r>
              <a:rPr lang="cs-CZ" dirty="0" smtClean="0">
                <a:solidFill>
                  <a:schemeClr val="tx1"/>
                </a:solidFill>
              </a:rPr>
              <a:t>, schémata, nejasná, </a:t>
            </a:r>
            <a:r>
              <a:rPr lang="cs-CZ" dirty="0" err="1" smtClean="0">
                <a:solidFill>
                  <a:schemeClr val="tx1"/>
                </a:solidFill>
              </a:rPr>
              <a:t>Panadol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- minimální dávky</a:t>
            </a:r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Věk </a:t>
            </a:r>
            <a:r>
              <a:rPr lang="en-US" b="1" dirty="0" smtClean="0">
                <a:solidFill>
                  <a:schemeClr val="tx1"/>
                </a:solidFill>
              </a:rPr>
              <a:t>/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hmotnost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4005064"/>
            <a:ext cx="1430442" cy="148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7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Lékové formy - pevné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Tablety</a:t>
            </a:r>
            <a:r>
              <a:rPr lang="cs-CZ" dirty="0" smtClean="0">
                <a:solidFill>
                  <a:schemeClr val="tx1"/>
                </a:solidFill>
              </a:rPr>
              <a:t> (optimálně od 6-8 let)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Dělení tablet </a:t>
            </a:r>
            <a:r>
              <a:rPr lang="cs-CZ" dirty="0" smtClean="0">
                <a:solidFill>
                  <a:schemeClr val="tx1"/>
                </a:solidFill>
              </a:rPr>
              <a:t>- výhoda </a:t>
            </a:r>
            <a:r>
              <a:rPr lang="cs-CZ" b="1" dirty="0" smtClean="0">
                <a:solidFill>
                  <a:schemeClr val="tx1"/>
                </a:solidFill>
              </a:rPr>
              <a:t>půlicí, </a:t>
            </a:r>
            <a:r>
              <a:rPr lang="cs-CZ" b="1" dirty="0">
                <a:solidFill>
                  <a:schemeClr val="tx1"/>
                </a:solidFill>
              </a:rPr>
              <a:t>čtvrtící rýha</a:t>
            </a:r>
            <a:r>
              <a:rPr lang="cs-CZ" dirty="0">
                <a:solidFill>
                  <a:schemeClr val="tx1"/>
                </a:solidFill>
              </a:rPr>
              <a:t>, dávková </a:t>
            </a:r>
            <a:r>
              <a:rPr lang="cs-CZ" dirty="0" smtClean="0">
                <a:solidFill>
                  <a:schemeClr val="tx1"/>
                </a:solidFill>
              </a:rPr>
              <a:t>stejnoměrnost, </a:t>
            </a:r>
            <a:r>
              <a:rPr lang="cs-CZ" dirty="0" err="1" smtClean="0">
                <a:solidFill>
                  <a:schemeClr val="tx1"/>
                </a:solidFill>
              </a:rPr>
              <a:t>půlička</a:t>
            </a:r>
            <a:r>
              <a:rPr lang="cs-CZ" dirty="0" smtClean="0">
                <a:solidFill>
                  <a:schemeClr val="tx1"/>
                </a:solidFill>
              </a:rPr>
              <a:t> tablet, ostrý nůž + tvrdá podložka, rozlámání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Drcení tablet 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b="1" dirty="0" smtClean="0">
                <a:solidFill>
                  <a:schemeClr val="tx1"/>
                </a:solidFill>
              </a:rPr>
              <a:t>mezi lžičkami, </a:t>
            </a:r>
            <a:r>
              <a:rPr lang="cs-CZ" b="1" dirty="0" err="1" smtClean="0">
                <a:solidFill>
                  <a:schemeClr val="tx1"/>
                </a:solidFill>
              </a:rPr>
              <a:t>rozp</a:t>
            </a:r>
            <a:r>
              <a:rPr lang="cs-CZ" b="1" dirty="0" smtClean="0">
                <a:solidFill>
                  <a:schemeClr val="tx1"/>
                </a:solidFill>
              </a:rPr>
              <a:t>. ve vodě</a:t>
            </a:r>
            <a:r>
              <a:rPr lang="cs-CZ" dirty="0" smtClean="0">
                <a:solidFill>
                  <a:schemeClr val="tx1"/>
                </a:solidFill>
              </a:rPr>
              <a:t>, Např. </a:t>
            </a:r>
            <a:r>
              <a:rPr lang="en-US" dirty="0" err="1" smtClean="0">
                <a:solidFill>
                  <a:schemeClr val="tx1"/>
                </a:solidFill>
              </a:rPr>
              <a:t>Vermox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Dithiaden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Verospiron</a:t>
            </a:r>
            <a:r>
              <a:rPr lang="cs-CZ" dirty="0" smtClean="0">
                <a:solidFill>
                  <a:schemeClr val="tx1"/>
                </a:solidFill>
              </a:rPr>
              <a:t> lze drtit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Euthyrox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lze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rozpustit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lžičce vody.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Orientace - konkrétní přípravek + SPC</a:t>
            </a:r>
          </a:p>
        </p:txBody>
      </p:sp>
    </p:spTree>
    <p:extLst>
      <p:ext uri="{BB962C8B-B14F-4D97-AF65-F5344CB8AC3E}">
        <p14:creationId xmlns:p14="http://schemas.microsoft.com/office/powerpoint/2010/main" xmlns="" val="42894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12776"/>
            <a:ext cx="3855218" cy="3591258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412776"/>
            <a:ext cx="4482780" cy="365593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27584" y="836712"/>
            <a:ext cx="2048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 smtClean="0"/>
              <a:t>Půlič</a:t>
            </a:r>
            <a:r>
              <a:rPr lang="cs-CZ" sz="3200" dirty="0" smtClean="0"/>
              <a:t> tablet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355976" y="836712"/>
            <a:ext cx="323761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Drtič a </a:t>
            </a:r>
            <a:r>
              <a:rPr lang="cs-CZ" sz="3200" dirty="0" err="1" smtClean="0"/>
              <a:t>půlič</a:t>
            </a:r>
            <a:r>
              <a:rPr lang="cs-CZ" sz="3200" dirty="0" smtClean="0"/>
              <a:t> </a:t>
            </a:r>
            <a:r>
              <a:rPr lang="cs-CZ" sz="3200" dirty="0"/>
              <a:t>tablet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380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Lékové formy - pevné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77818"/>
            <a:ext cx="8229600" cy="4451495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Obalované, </a:t>
            </a:r>
            <a:r>
              <a:rPr lang="cs-CZ" b="1" dirty="0">
                <a:solidFill>
                  <a:schemeClr val="tx1"/>
                </a:solidFill>
              </a:rPr>
              <a:t>potahované </a:t>
            </a:r>
            <a:r>
              <a:rPr lang="cs-CZ" b="1" dirty="0" smtClean="0">
                <a:solidFill>
                  <a:schemeClr val="tx1"/>
                </a:solidFill>
              </a:rPr>
              <a:t>tablety</a:t>
            </a:r>
          </a:p>
          <a:p>
            <a:r>
              <a:rPr lang="cs-CZ" dirty="0">
                <a:solidFill>
                  <a:schemeClr val="tx1"/>
                </a:solidFill>
              </a:rPr>
              <a:t>R</a:t>
            </a:r>
            <a:r>
              <a:rPr lang="cs-CZ" dirty="0" smtClean="0">
                <a:solidFill>
                  <a:schemeClr val="tx1"/>
                </a:solidFill>
              </a:rPr>
              <a:t>ozpadají </a:t>
            </a:r>
            <a:r>
              <a:rPr lang="cs-CZ" dirty="0">
                <a:solidFill>
                  <a:schemeClr val="tx1"/>
                </a:solidFill>
              </a:rPr>
              <a:t>se</a:t>
            </a:r>
            <a:r>
              <a:rPr lang="cs-CZ" dirty="0" smtClean="0">
                <a:solidFill>
                  <a:schemeClr val="tx1"/>
                </a:solidFill>
              </a:rPr>
              <a:t>, půlící rýha výhodou, hořká </a:t>
            </a:r>
            <a:r>
              <a:rPr lang="cs-CZ" dirty="0">
                <a:solidFill>
                  <a:schemeClr val="tx1"/>
                </a:solidFill>
              </a:rPr>
              <a:t>chuť </a:t>
            </a:r>
            <a:r>
              <a:rPr lang="cs-CZ" dirty="0" smtClean="0">
                <a:solidFill>
                  <a:schemeClr val="tx1"/>
                </a:solidFill>
              </a:rPr>
              <a:t>léčiva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Zinnat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Ospen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Tvrdé tobolky</a:t>
            </a:r>
          </a:p>
          <a:p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ěkdy lze vysypat – 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Lacidofil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Broncho-vaxom</a:t>
            </a:r>
            <a:r>
              <a:rPr lang="cs-CZ" dirty="0" smtClean="0">
                <a:solidFill>
                  <a:schemeClr val="tx1"/>
                </a:solidFill>
              </a:rPr>
              <a:t>, řada IPLP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(nitrofurantoin, </a:t>
            </a:r>
            <a:r>
              <a:rPr lang="cs-CZ" dirty="0" err="1" smtClean="0">
                <a:solidFill>
                  <a:schemeClr val="tx1"/>
                </a:solidFill>
              </a:rPr>
              <a:t>promethazin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4077072"/>
            <a:ext cx="2193554" cy="240419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708920"/>
            <a:ext cx="2304256" cy="222850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191839" y="2780928"/>
            <a:ext cx="164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Amoksiklav</a:t>
            </a:r>
            <a:r>
              <a:rPr lang="cs-CZ" dirty="0" smtClean="0"/>
              <a:t> 625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125558" y="4149080"/>
            <a:ext cx="169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Azitromycin</a:t>
            </a:r>
            <a:r>
              <a:rPr lang="cs-CZ" dirty="0" smtClean="0"/>
              <a:t> 500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2506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3263" y="274638"/>
            <a:ext cx="5900737" cy="1143000"/>
          </a:xfrm>
        </p:spPr>
        <p:txBody>
          <a:bodyPr/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chemeClr val="tx1"/>
                </a:solidFill>
              </a:rPr>
              <a:t>Dítě </a:t>
            </a:r>
            <a:r>
              <a:rPr lang="cs-CZ" sz="2800" b="1" dirty="0" smtClean="0">
                <a:solidFill>
                  <a:schemeClr val="tx1"/>
                </a:solidFill>
                <a:latin typeface="Calibri"/>
              </a:rPr>
              <a:t>≠</a:t>
            </a:r>
            <a:r>
              <a:rPr lang="cs-CZ" sz="2800" b="1" dirty="0" smtClean="0">
                <a:solidFill>
                  <a:schemeClr val="tx1"/>
                </a:solidFill>
              </a:rPr>
              <a:t> malý dospělý</a:t>
            </a:r>
            <a:r>
              <a:rPr lang="en-US" sz="2800" b="1" dirty="0" smtClean="0">
                <a:solidFill>
                  <a:schemeClr val="tx1"/>
                </a:solidFill>
              </a:rPr>
              <a:t> ;)</a:t>
            </a:r>
            <a:endParaRPr lang="cs-CZ" sz="2800" b="1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NE</a:t>
            </a:r>
            <a:r>
              <a:rPr lang="cs-CZ" sz="2800" dirty="0" smtClean="0">
                <a:solidFill>
                  <a:schemeClr val="tx1"/>
                </a:solidFill>
              </a:rPr>
              <a:t>! automaticky stejná doporučení</a:t>
            </a:r>
          </a:p>
          <a:p>
            <a:pPr>
              <a:spcBef>
                <a:spcPts val="1200"/>
              </a:spcBef>
            </a:pPr>
            <a:endParaRPr lang="cs-CZ" sz="28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800" dirty="0" smtClean="0">
                <a:solidFill>
                  <a:schemeClr val="tx1"/>
                </a:solidFill>
              </a:rPr>
              <a:t>Farmakodynamika - mechanismy účinku</a:t>
            </a:r>
          </a:p>
          <a:p>
            <a:pPr>
              <a:spcBef>
                <a:spcPts val="1200"/>
              </a:spcBef>
            </a:pPr>
            <a:r>
              <a:rPr lang="cs-CZ" sz="2800" dirty="0" smtClean="0">
                <a:solidFill>
                  <a:schemeClr val="tx1"/>
                </a:solidFill>
              </a:rPr>
              <a:t>Farmakokinetika - absorpce,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   metabolismus, </a:t>
            </a:r>
            <a:r>
              <a:rPr lang="cs-CZ" sz="2800" dirty="0" err="1" smtClean="0">
                <a:solidFill>
                  <a:schemeClr val="tx1"/>
                </a:solidFill>
              </a:rPr>
              <a:t>eliminac</a:t>
            </a:r>
            <a:r>
              <a:rPr lang="en-US" sz="2800" dirty="0" smtClean="0">
                <a:solidFill>
                  <a:schemeClr val="tx1"/>
                </a:solidFill>
              </a:rPr>
              <a:t>e</a:t>
            </a:r>
            <a:endParaRPr lang="cs-CZ" sz="28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↔</a:t>
            </a:r>
            <a:r>
              <a:rPr lang="cs-CZ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Po</a:t>
            </a:r>
            <a:r>
              <a:rPr lang="cs-CZ" sz="2800" dirty="0" smtClean="0">
                <a:solidFill>
                  <a:schemeClr val="tx1"/>
                </a:solidFill>
              </a:rPr>
              <a:t>dle věku a zralosti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4369" y="2803240"/>
            <a:ext cx="1962645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91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Lékové formy - pevné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Tablety s postupným</a:t>
            </a:r>
            <a:r>
              <a:rPr lang="en-US" b="1" dirty="0" smtClean="0">
                <a:solidFill>
                  <a:schemeClr val="tx1"/>
                </a:solidFill>
              </a:rPr>
              <a:t>/</a:t>
            </a:r>
            <a:r>
              <a:rPr lang="cs-CZ" b="1" dirty="0" smtClean="0">
                <a:solidFill>
                  <a:schemeClr val="tx1"/>
                </a:solidFill>
              </a:rPr>
              <a:t>řízeným uvolňováním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Nedrtit</a:t>
            </a:r>
            <a:r>
              <a:rPr lang="cs-CZ" b="1" dirty="0">
                <a:solidFill>
                  <a:schemeClr val="tx1"/>
                </a:solidFill>
              </a:rPr>
              <a:t>, nekousat, </a:t>
            </a:r>
            <a:r>
              <a:rPr lang="cs-CZ" b="1" dirty="0" smtClean="0">
                <a:solidFill>
                  <a:schemeClr val="tx1"/>
                </a:solidFill>
              </a:rPr>
              <a:t>nedělit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Pokud lze - výslovně uvedeno v SPC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Riziko předávkování - rychlé uvolnění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Možné vyloučení skeletu stolicí (např. Concerta) - vyděšený pacient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427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Lékové formy - pevné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>
                <a:solidFill>
                  <a:schemeClr val="tx1"/>
                </a:solidFill>
              </a:rPr>
              <a:t>Enterosolventní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N</a:t>
            </a:r>
            <a:r>
              <a:rPr lang="cs-CZ" b="1" dirty="0" smtClean="0">
                <a:solidFill>
                  <a:schemeClr val="tx1"/>
                </a:solidFill>
              </a:rPr>
              <a:t>ekousat</a:t>
            </a:r>
            <a:r>
              <a:rPr lang="cs-CZ" b="1" dirty="0">
                <a:solidFill>
                  <a:schemeClr val="tx1"/>
                </a:solidFill>
              </a:rPr>
              <a:t>, nedrtit</a:t>
            </a:r>
            <a:r>
              <a:rPr lang="cs-CZ" b="1" dirty="0" smtClean="0">
                <a:solidFill>
                  <a:schemeClr val="tx1"/>
                </a:solidFill>
              </a:rPr>
              <a:t>, nerozpouštět</a:t>
            </a:r>
            <a:r>
              <a:rPr lang="cs-CZ" dirty="0" smtClean="0">
                <a:solidFill>
                  <a:schemeClr val="tx1"/>
                </a:solidFill>
              </a:rPr>
              <a:t>, vysoké teploty nevhodné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možnost </a:t>
            </a:r>
            <a:r>
              <a:rPr lang="cs-CZ" b="1" dirty="0">
                <a:solidFill>
                  <a:schemeClr val="tx1"/>
                </a:solidFill>
              </a:rPr>
              <a:t>vysypat </a:t>
            </a:r>
            <a:r>
              <a:rPr lang="cs-CZ" b="1" dirty="0" smtClean="0">
                <a:solidFill>
                  <a:schemeClr val="tx1"/>
                </a:solidFill>
              </a:rPr>
              <a:t>pelety</a:t>
            </a:r>
            <a:r>
              <a:rPr lang="cs-CZ" dirty="0" smtClean="0">
                <a:solidFill>
                  <a:schemeClr val="tx1"/>
                </a:solidFill>
              </a:rPr>
              <a:t>, nekousat, nedrtit, dispergovat </a:t>
            </a:r>
            <a:r>
              <a:rPr lang="cs-CZ" dirty="0">
                <a:solidFill>
                  <a:schemeClr val="tx1"/>
                </a:solidFill>
              </a:rPr>
              <a:t>v tekutině, výslovně uvedeno v </a:t>
            </a:r>
            <a:r>
              <a:rPr lang="cs-CZ" dirty="0" smtClean="0">
                <a:solidFill>
                  <a:schemeClr val="tx1"/>
                </a:solidFill>
              </a:rPr>
              <a:t>SPC 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Omeprazol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valproát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4365104"/>
            <a:ext cx="2771800" cy="198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3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Lékové formy - pevné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 smtClean="0">
                <a:solidFill>
                  <a:schemeClr val="tx1"/>
                </a:solidFill>
              </a:rPr>
              <a:t>Dispergovatelné</a:t>
            </a:r>
            <a:r>
              <a:rPr lang="cs-CZ" b="1" dirty="0" smtClean="0">
                <a:solidFill>
                  <a:schemeClr val="tx1"/>
                </a:solidFill>
              </a:rPr>
              <a:t> tablety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suché </a:t>
            </a:r>
            <a:r>
              <a:rPr lang="cs-CZ" b="1" dirty="0">
                <a:solidFill>
                  <a:schemeClr val="tx1"/>
                </a:solidFill>
              </a:rPr>
              <a:t>ruce</a:t>
            </a:r>
            <a:r>
              <a:rPr lang="cs-CZ" dirty="0">
                <a:solidFill>
                  <a:schemeClr val="tx1"/>
                </a:solidFill>
              </a:rPr>
              <a:t>, opatrně vyjmout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b="1" dirty="0" smtClean="0">
                <a:solidFill>
                  <a:schemeClr val="tx1"/>
                </a:solidFill>
              </a:rPr>
              <a:t>nevytlačovat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</a:rPr>
              <a:t>hned </a:t>
            </a:r>
            <a:r>
              <a:rPr lang="cs-CZ" dirty="0" smtClean="0">
                <a:solidFill>
                  <a:schemeClr val="tx1"/>
                </a:solidFill>
              </a:rPr>
              <a:t>užít, lze </a:t>
            </a:r>
            <a:r>
              <a:rPr lang="cs-CZ" dirty="0">
                <a:solidFill>
                  <a:schemeClr val="tx1"/>
                </a:solidFill>
              </a:rPr>
              <a:t>obvykle i </a:t>
            </a:r>
            <a:r>
              <a:rPr lang="cs-CZ" dirty="0" smtClean="0">
                <a:solidFill>
                  <a:schemeClr val="tx1"/>
                </a:solidFill>
              </a:rPr>
              <a:t>polykat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Aerius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Rorendo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oro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Xados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789040"/>
            <a:ext cx="3275856" cy="19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6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Lékové formy - </a:t>
            </a:r>
            <a:r>
              <a:rPr lang="cs-CZ" b="1" dirty="0" smtClean="0"/>
              <a:t>tekuté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44529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Suspenze, sirupy, kapky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 nižších věkových skupin preferenční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Znalost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manipulace</a:t>
            </a:r>
            <a:r>
              <a:rPr lang="en-US" dirty="0" smtClean="0">
                <a:solidFill>
                  <a:schemeClr val="tx1"/>
                </a:solidFill>
              </a:rPr>
              <a:t> s </a:t>
            </a:r>
            <a:r>
              <a:rPr lang="cs-CZ" b="1" dirty="0" smtClean="0">
                <a:solidFill>
                  <a:schemeClr val="tx1"/>
                </a:solidFill>
              </a:rPr>
              <a:t>dávkovačem</a:t>
            </a:r>
            <a:r>
              <a:rPr lang="cs-CZ" dirty="0" smtClean="0">
                <a:solidFill>
                  <a:schemeClr val="tx1"/>
                </a:solidFill>
              </a:rPr>
              <a:t>, dávka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Důležitý </a:t>
            </a:r>
            <a:r>
              <a:rPr lang="cs-CZ" b="1" dirty="0" smtClean="0">
                <a:solidFill>
                  <a:schemeClr val="tx1"/>
                </a:solidFill>
              </a:rPr>
              <a:t>objem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0 - 3 </a:t>
            </a:r>
            <a:r>
              <a:rPr lang="cs-CZ" dirty="0">
                <a:solidFill>
                  <a:schemeClr val="tx1"/>
                </a:solidFill>
              </a:rPr>
              <a:t>roky – max. objem perorální dávky 5 </a:t>
            </a:r>
            <a:r>
              <a:rPr lang="cs-CZ" dirty="0" smtClean="0">
                <a:solidFill>
                  <a:schemeClr val="tx1"/>
                </a:solidFill>
              </a:rPr>
              <a:t>ml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4 - 12 </a:t>
            </a:r>
            <a:r>
              <a:rPr lang="cs-CZ" dirty="0">
                <a:solidFill>
                  <a:schemeClr val="tx1"/>
                </a:solidFill>
              </a:rPr>
              <a:t>let – max. objem perorální dávky 10 </a:t>
            </a:r>
            <a:r>
              <a:rPr lang="cs-CZ" dirty="0" smtClean="0">
                <a:solidFill>
                  <a:schemeClr val="tx1"/>
                </a:solidFill>
              </a:rPr>
              <a:t>ml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31879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20593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Cejchovaná odměrka </a:t>
            </a:r>
            <a:r>
              <a:rPr lang="cs-CZ" dirty="0">
                <a:solidFill>
                  <a:schemeClr val="tx1"/>
                </a:solidFill>
              </a:rPr>
              <a:t>přednostně, čaj. lžička = 5 ml, polévková lžíce = 15 ml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7888" y="2241395"/>
            <a:ext cx="6588224" cy="385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33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Lékové formy - </a:t>
            </a:r>
            <a:r>
              <a:rPr lang="cs-CZ" b="1" dirty="0" smtClean="0"/>
              <a:t>tekuté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Ředění sirupů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Erdomed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suspenze 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>
                <a:solidFill>
                  <a:schemeClr val="tx1"/>
                </a:solidFill>
              </a:rPr>
              <a:t>naředěno vodou ze studny, suspenze změnila konzistenci, srazila se, kvalitativní reklamace </a:t>
            </a:r>
            <a:r>
              <a:rPr lang="cs-CZ" dirty="0" smtClean="0">
                <a:solidFill>
                  <a:schemeClr val="tx1"/>
                </a:solidFill>
              </a:rPr>
              <a:t>pacienta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Protřepat</a:t>
            </a:r>
            <a:r>
              <a:rPr lang="cs-CZ" dirty="0">
                <a:solidFill>
                  <a:schemeClr val="tx1"/>
                </a:solidFill>
              </a:rPr>
              <a:t>, pozor zpěnění 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>
                <a:solidFill>
                  <a:schemeClr val="tx1"/>
                </a:solidFill>
              </a:rPr>
              <a:t>riziko nepřesnosti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Štítek v dlani </a:t>
            </a:r>
            <a:r>
              <a:rPr lang="cs-CZ" dirty="0" smtClean="0">
                <a:solidFill>
                  <a:schemeClr val="tx1"/>
                </a:solidFill>
              </a:rPr>
              <a:t>(další identifikace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cs typeface="Times New Roman"/>
              </a:rPr>
              <a:t>↓ </a:t>
            </a:r>
            <a:r>
              <a:rPr lang="cs-CZ" dirty="0" smtClean="0">
                <a:solidFill>
                  <a:schemeClr val="tx1"/>
                </a:solidFill>
                <a:latin typeface="+mn-lt"/>
                <a:cs typeface="Times New Roman"/>
              </a:rPr>
              <a:t>při polití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b="1" dirty="0">
                <a:solidFill>
                  <a:schemeClr val="tx1"/>
                </a:solidFill>
              </a:rPr>
              <a:t>Nekapat přímo do </a:t>
            </a:r>
            <a:r>
              <a:rPr lang="cs-CZ" b="1" dirty="0" smtClean="0">
                <a:solidFill>
                  <a:schemeClr val="tx1"/>
                </a:solidFill>
              </a:rPr>
              <a:t>úst</a:t>
            </a:r>
            <a:r>
              <a:rPr lang="cs-CZ" dirty="0" smtClean="0">
                <a:solidFill>
                  <a:schemeClr val="tx1"/>
                </a:solidFill>
              </a:rPr>
              <a:t> - záměny </a:t>
            </a:r>
            <a:r>
              <a:rPr lang="cs-CZ" dirty="0" err="1">
                <a:solidFill>
                  <a:schemeClr val="tx1"/>
                </a:solidFill>
              </a:rPr>
              <a:t>Vigantol</a:t>
            </a:r>
            <a:r>
              <a:rPr lang="cs-CZ" dirty="0">
                <a:solidFill>
                  <a:schemeClr val="tx1"/>
                </a:solidFill>
              </a:rPr>
              <a:t> (kyselina mravenčí)</a:t>
            </a: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2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Lékové formy - tekuté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Problém vdechnutí </a:t>
            </a: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pipetkou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- vnitřní strana tváře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Dítě jemně uchopit za bradu - roztok nechat vtéci do úst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Přidání do jiné tekutiny (častý dotaz), na piškot, cumlání na prstě apod.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cs typeface="Times New Roman"/>
              </a:rPr>
              <a:t>↔ </a:t>
            </a:r>
            <a:r>
              <a:rPr lang="cs-CZ" dirty="0" smtClean="0">
                <a:solidFill>
                  <a:schemeClr val="tx1"/>
                </a:solidFill>
              </a:rPr>
              <a:t>kontrola </a:t>
            </a:r>
            <a:r>
              <a:rPr lang="cs-CZ" b="1" dirty="0" smtClean="0">
                <a:solidFill>
                  <a:schemeClr val="tx1"/>
                </a:solidFill>
              </a:rPr>
              <a:t>užití celé dávky!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141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Lékové formy - tekuté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b="1" dirty="0" err="1" smtClean="0">
                <a:solidFill>
                  <a:schemeClr val="tx1"/>
                </a:solidFill>
                <a:ea typeface="Microsoft YaHei" pitchFamily="34" charset="-122"/>
                <a:cs typeface="Arial" charset="0"/>
              </a:rPr>
              <a:t>Palatabilita</a:t>
            </a:r>
            <a:r>
              <a:rPr lang="cs-CZ" altLang="cs-CZ" b="1" dirty="0" smtClean="0">
                <a:solidFill>
                  <a:schemeClr val="tx1"/>
                </a:solidFill>
                <a:ea typeface="Microsoft YaHei" pitchFamily="34" charset="-122"/>
                <a:cs typeface="Arial" charset="0"/>
              </a:rPr>
              <a:t> – chuťová přijatelnost </a:t>
            </a:r>
            <a:r>
              <a:rPr lang="cs-CZ" altLang="cs-CZ" dirty="0" smtClean="0">
                <a:solidFill>
                  <a:schemeClr val="tx1"/>
                </a:solidFill>
                <a:ea typeface="Microsoft YaHei" pitchFamily="34" charset="-122"/>
                <a:cs typeface="Arial" charset="0"/>
              </a:rPr>
              <a:t>léčivého přípravku</a:t>
            </a:r>
          </a:p>
          <a:p>
            <a:pPr marL="0" indent="0">
              <a:buNone/>
            </a:pPr>
            <a:endParaRPr lang="cs-CZ" altLang="cs-CZ" dirty="0" smtClean="0">
              <a:solidFill>
                <a:schemeClr val="tx1"/>
              </a:solidFill>
              <a:ea typeface="Microsoft YaHei" pitchFamily="34" charset="-122"/>
              <a:cs typeface="Arial" charset="0"/>
            </a:endParaRPr>
          </a:p>
          <a:p>
            <a:pPr marL="0" indent="0">
              <a:buNone/>
            </a:pPr>
            <a:r>
              <a:rPr lang="cs-CZ" altLang="cs-CZ" dirty="0" err="1" smtClean="0">
                <a:solidFill>
                  <a:schemeClr val="tx1"/>
                </a:solidFill>
                <a:ea typeface="Microsoft YaHei" pitchFamily="34" charset="-122"/>
                <a:cs typeface="Arial" charset="0"/>
              </a:rPr>
              <a:t>Klacid</a:t>
            </a:r>
            <a:r>
              <a:rPr lang="cs-CZ" altLang="cs-CZ" dirty="0">
                <a:solidFill>
                  <a:schemeClr val="tx1"/>
                </a:solidFill>
                <a:ea typeface="Microsoft YaHei" pitchFamily="34" charset="-122"/>
                <a:cs typeface="Arial" charset="0"/>
              </a:rPr>
              <a:t>, </a:t>
            </a:r>
            <a:r>
              <a:rPr lang="cs-CZ" altLang="cs-CZ" dirty="0" err="1">
                <a:solidFill>
                  <a:schemeClr val="tx1"/>
                </a:solidFill>
                <a:ea typeface="Microsoft YaHei" pitchFamily="34" charset="-122"/>
                <a:cs typeface="Arial" charset="0"/>
              </a:rPr>
              <a:t>Fromilid</a:t>
            </a:r>
            <a:r>
              <a:rPr lang="cs-CZ" altLang="cs-CZ" dirty="0">
                <a:solidFill>
                  <a:schemeClr val="tx1"/>
                </a:solidFill>
                <a:ea typeface="Microsoft YaHei" pitchFamily="34" charset="-122"/>
                <a:cs typeface="Arial" charset="0"/>
              </a:rPr>
              <a:t> </a:t>
            </a:r>
            <a:r>
              <a:rPr lang="cs-CZ" altLang="cs-CZ" dirty="0" err="1">
                <a:solidFill>
                  <a:schemeClr val="tx1"/>
                </a:solidFill>
                <a:ea typeface="Microsoft YaHei" pitchFamily="34" charset="-122"/>
                <a:cs typeface="Arial" charset="0"/>
              </a:rPr>
              <a:t>susp</a:t>
            </a:r>
            <a:r>
              <a:rPr lang="en-US" altLang="cs-CZ" dirty="0">
                <a:solidFill>
                  <a:schemeClr val="tx1"/>
                </a:solidFill>
                <a:ea typeface="Microsoft YaHei" pitchFamily="34" charset="-122"/>
                <a:cs typeface="Arial" charset="0"/>
              </a:rPr>
              <a:t>. </a:t>
            </a:r>
            <a:r>
              <a:rPr lang="en-US" altLang="cs-CZ" dirty="0" smtClean="0">
                <a:solidFill>
                  <a:schemeClr val="tx1"/>
                </a:solidFill>
                <a:latin typeface="Times New Roman"/>
                <a:ea typeface="Microsoft YaHei" pitchFamily="34" charset="-122"/>
                <a:cs typeface="Times New Roman"/>
              </a:rPr>
              <a:t>→</a:t>
            </a:r>
            <a:r>
              <a:rPr lang="cs-CZ" altLang="cs-CZ" dirty="0" smtClean="0">
                <a:solidFill>
                  <a:schemeClr val="tx1"/>
                </a:solidFill>
                <a:ea typeface="Microsoft YaHei" pitchFamily="34" charset="-122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cs-CZ" altLang="cs-CZ" dirty="0" smtClean="0">
                <a:solidFill>
                  <a:schemeClr val="tx1"/>
                </a:solidFill>
                <a:ea typeface="Microsoft YaHei" pitchFamily="34" charset="-122"/>
                <a:cs typeface="Times New Roman"/>
              </a:rPr>
              <a:t>nechroupat </a:t>
            </a:r>
            <a:r>
              <a:rPr lang="cs-CZ" altLang="cs-CZ" dirty="0">
                <a:solidFill>
                  <a:schemeClr val="tx1"/>
                </a:solidFill>
                <a:ea typeface="Microsoft YaHei" pitchFamily="34" charset="-122"/>
                <a:cs typeface="Times New Roman"/>
              </a:rPr>
              <a:t>granulát, zapít</a:t>
            </a:r>
          </a:p>
          <a:p>
            <a:pPr marL="0" indent="0">
              <a:buNone/>
            </a:pPr>
            <a:r>
              <a:rPr lang="cs-CZ" altLang="cs-CZ" dirty="0" err="1" smtClean="0">
                <a:solidFill>
                  <a:schemeClr val="tx1"/>
                </a:solidFill>
                <a:ea typeface="Microsoft YaHei" pitchFamily="34" charset="-122"/>
                <a:cs typeface="Times New Roman"/>
              </a:rPr>
              <a:t>Algifen</a:t>
            </a:r>
            <a:r>
              <a:rPr lang="cs-CZ" altLang="cs-CZ" dirty="0">
                <a:solidFill>
                  <a:schemeClr val="tx1"/>
                </a:solidFill>
                <a:ea typeface="Microsoft YaHei" pitchFamily="34" charset="-122"/>
                <a:cs typeface="Times New Roman"/>
              </a:rPr>
              <a:t> </a:t>
            </a:r>
            <a:r>
              <a:rPr lang="cs-CZ" altLang="cs-CZ" dirty="0" smtClean="0">
                <a:solidFill>
                  <a:schemeClr val="tx1"/>
                </a:solidFill>
                <a:ea typeface="Microsoft YaHei" pitchFamily="34" charset="-122"/>
                <a:cs typeface="Times New Roman"/>
              </a:rPr>
              <a:t>– hořká chuť (lžička, tekutina, zapít, vysvětlení)</a:t>
            </a:r>
          </a:p>
          <a:p>
            <a:pPr marL="0" indent="0">
              <a:buNone/>
            </a:pPr>
            <a:endParaRPr lang="cs-CZ" altLang="cs-CZ" dirty="0" smtClean="0">
              <a:solidFill>
                <a:schemeClr val="tx1"/>
              </a:solidFill>
              <a:ea typeface="Microsoft YaHei" pitchFamily="34" charset="-122"/>
              <a:cs typeface="Times New Roman"/>
            </a:endParaRPr>
          </a:p>
          <a:p>
            <a:pPr marL="0" indent="0">
              <a:buNone/>
            </a:pPr>
            <a:endParaRPr lang="cs-CZ" altLang="cs-CZ" dirty="0">
              <a:solidFill>
                <a:schemeClr val="tx1"/>
              </a:solidFill>
              <a:ea typeface="Microsoft YaHei" pitchFamily="34" charset="-122"/>
              <a:cs typeface="Times New Roman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2365896"/>
            <a:ext cx="2297090" cy="21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55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Lékové formy - </a:t>
            </a:r>
            <a:r>
              <a:rPr lang="cs-CZ" b="1" dirty="0" smtClean="0"/>
              <a:t>o</a:t>
            </a:r>
            <a:r>
              <a:rPr lang="en-US" b="1" dirty="0" smtClean="0"/>
              <a:t>r</a:t>
            </a:r>
            <a:r>
              <a:rPr lang="cs-CZ" b="1" dirty="0" err="1" smtClean="0"/>
              <a:t>ální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72521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Orální </a:t>
            </a:r>
            <a:r>
              <a:rPr lang="cs-CZ" b="1" dirty="0" smtClean="0">
                <a:solidFill>
                  <a:schemeClr val="tx1"/>
                </a:solidFill>
              </a:rPr>
              <a:t>přípravky </a:t>
            </a:r>
            <a:r>
              <a:rPr lang="cs-CZ" dirty="0" smtClean="0">
                <a:solidFill>
                  <a:schemeClr val="tx1"/>
                </a:solidFill>
              </a:rPr>
              <a:t>- dávka!, nepolykat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schemeClr val="tx1"/>
                </a:solidFill>
              </a:rPr>
              <a:t>anestetika</a:t>
            </a:r>
            <a:r>
              <a:rPr lang="en-US" dirty="0" smtClean="0">
                <a:solidFill>
                  <a:schemeClr val="tx1"/>
                </a:solidFill>
              </a:rPr>
              <a:t> - v</a:t>
            </a:r>
            <a:r>
              <a:rPr lang="cs-CZ" dirty="0" err="1" smtClean="0">
                <a:solidFill>
                  <a:schemeClr val="tx1"/>
                </a:solidFill>
              </a:rPr>
              <a:t>ěk</a:t>
            </a:r>
            <a:r>
              <a:rPr lang="cs-CZ" dirty="0" smtClean="0">
                <a:solidFill>
                  <a:schemeClr val="tx1"/>
                </a:solidFill>
              </a:rPr>
              <a:t>, dávka, aplikace, četnost!, popsané NÚ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err="1" smtClean="0">
                <a:solidFill>
                  <a:schemeClr val="tx1"/>
                </a:solidFill>
              </a:rPr>
              <a:t>cholinsalicylát</a:t>
            </a:r>
            <a:r>
              <a:rPr lang="cs-CZ" dirty="0" smtClean="0">
                <a:solidFill>
                  <a:schemeClr val="tx1"/>
                </a:solidFill>
              </a:rPr>
              <a:t> KI do 16 let při horečce, riziko, </a:t>
            </a:r>
            <a:r>
              <a:rPr lang="cs-CZ" dirty="0" err="1" smtClean="0">
                <a:solidFill>
                  <a:schemeClr val="tx1"/>
                </a:solidFill>
              </a:rPr>
              <a:t>Reyova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sy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b="1" dirty="0" smtClean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4365104"/>
            <a:ext cx="3890392" cy="158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1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Lékové formy - </a:t>
            </a:r>
            <a:r>
              <a:rPr lang="cs-CZ" b="1" dirty="0" smtClean="0"/>
              <a:t>rektální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Čípky</a:t>
            </a:r>
            <a:r>
              <a:rPr lang="cs-CZ" dirty="0" smtClean="0">
                <a:solidFill>
                  <a:schemeClr val="tx1"/>
                </a:solidFill>
              </a:rPr>
              <a:t> - teplo!,</a:t>
            </a:r>
            <a:r>
              <a:rPr lang="cs-CZ" b="1" dirty="0" smtClean="0">
                <a:solidFill>
                  <a:schemeClr val="tx1"/>
                </a:solidFill>
              </a:rPr>
              <a:t> roztržení obalu</a:t>
            </a:r>
            <a:r>
              <a:rPr lang="cs-CZ" dirty="0" smtClean="0">
                <a:solidFill>
                  <a:schemeClr val="tx1"/>
                </a:solidFill>
              </a:rPr>
              <a:t>, ne tlakem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Do konečníku</a:t>
            </a:r>
            <a:r>
              <a:rPr lang="cs-CZ" dirty="0" smtClean="0">
                <a:solidFill>
                  <a:schemeClr val="tx1"/>
                </a:solidFill>
              </a:rPr>
              <a:t>, přikrčené nohy - bok, záda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 stolici, </a:t>
            </a:r>
            <a:r>
              <a:rPr lang="cs-CZ" b="1" dirty="0" smtClean="0">
                <a:solidFill>
                  <a:schemeClr val="tx1"/>
                </a:solidFill>
              </a:rPr>
              <a:t>stlačení hýždí 5 minut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Půlení (není ideální, podélně)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Rektální gely -</a:t>
            </a:r>
            <a:r>
              <a:rPr lang="cs-CZ" dirty="0" smtClean="0">
                <a:solidFill>
                  <a:schemeClr val="tx1"/>
                </a:solidFill>
              </a:rPr>
              <a:t> Diazepam, aplikace na boku stlačením tuby, </a:t>
            </a:r>
            <a:r>
              <a:rPr lang="cs-CZ" b="1" dirty="0" smtClean="0">
                <a:solidFill>
                  <a:schemeClr val="tx1"/>
                </a:solidFill>
              </a:rPr>
              <a:t>vysunout stlačené </a:t>
            </a:r>
            <a:r>
              <a:rPr lang="cs-CZ" dirty="0" smtClean="0">
                <a:solidFill>
                  <a:schemeClr val="tx1"/>
                </a:solidFill>
              </a:rPr>
              <a:t>- riziko nasátí zpět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2996952"/>
            <a:ext cx="2173599" cy="147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14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Co je důležitější?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>
                <a:solidFill>
                  <a:schemeClr val="tx1"/>
                </a:solidFill>
              </a:rPr>
              <a:t>diagnóza </a:t>
            </a:r>
            <a:r>
              <a:rPr lang="cs-CZ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↔ </a:t>
            </a:r>
            <a:r>
              <a:rPr lang="cs-CZ" sz="2800" b="1" dirty="0">
                <a:solidFill>
                  <a:schemeClr val="tx1"/>
                </a:solidFill>
              </a:rPr>
              <a:t>v</a:t>
            </a:r>
            <a:r>
              <a:rPr lang="cs-CZ" sz="2800" b="1" dirty="0" smtClean="0">
                <a:solidFill>
                  <a:schemeClr val="tx1"/>
                </a:solidFill>
              </a:rPr>
              <a:t>hodná terapie </a:t>
            </a:r>
            <a:r>
              <a:rPr lang="cs-CZ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↔</a:t>
            </a:r>
            <a:r>
              <a:rPr lang="cs-CZ" sz="2800" b="1" dirty="0" smtClean="0">
                <a:solidFill>
                  <a:schemeClr val="tx1"/>
                </a:solidFill>
                <a:latin typeface="+mn-lt"/>
                <a:cs typeface="Times New Roman"/>
              </a:rPr>
              <a:t> správné provedení</a:t>
            </a:r>
            <a:endParaRPr lang="cs-CZ" sz="2800" b="1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Léčivo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Dávka, </a:t>
            </a:r>
            <a:r>
              <a:rPr lang="cs-CZ" sz="2800" dirty="0" err="1">
                <a:solidFill>
                  <a:schemeClr val="tx1"/>
                </a:solidFill>
              </a:rPr>
              <a:t>timing</a:t>
            </a:r>
            <a:endParaRPr lang="cs-CZ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Léková forma  - formulace</a:t>
            </a:r>
            <a:r>
              <a:rPr lang="en-US" sz="2800" dirty="0" smtClean="0">
                <a:solidFill>
                  <a:schemeClr val="tx1"/>
                </a:solidFill>
              </a:rPr>
              <a:t>,</a:t>
            </a:r>
            <a:r>
              <a:rPr lang="cs-CZ" sz="2800" dirty="0" smtClean="0">
                <a:solidFill>
                  <a:schemeClr val="tx1"/>
                </a:solidFill>
              </a:rPr>
              <a:t> objem </a:t>
            </a:r>
            <a:r>
              <a:rPr lang="cs-CZ" sz="2800" dirty="0" err="1" smtClean="0">
                <a:solidFill>
                  <a:schemeClr val="tx1"/>
                </a:solidFill>
              </a:rPr>
              <a:t>palatabilita</a:t>
            </a:r>
            <a:r>
              <a:rPr lang="cs-CZ" sz="2800" dirty="0" smtClean="0">
                <a:solidFill>
                  <a:schemeClr val="tx1"/>
                </a:solidFill>
              </a:rPr>
              <a:t> (chuť), </a:t>
            </a:r>
            <a:r>
              <a:rPr lang="cs-CZ" sz="2800" dirty="0">
                <a:solidFill>
                  <a:schemeClr val="tx1"/>
                </a:solidFill>
              </a:rPr>
              <a:t>způsob podání</a:t>
            </a:r>
            <a:endParaRPr lang="cs-CZ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Režimová opatření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U</a:t>
            </a:r>
            <a:r>
              <a:rPr lang="cs-CZ" sz="2800" dirty="0" smtClean="0">
                <a:solidFill>
                  <a:schemeClr val="tx1"/>
                </a:solidFill>
              </a:rPr>
              <a:t>chovávání léčivých přípravků (dále LP)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Adherence </a:t>
            </a:r>
            <a:r>
              <a:rPr lang="en-US" sz="2800" dirty="0" err="1" smtClean="0">
                <a:solidFill>
                  <a:schemeClr val="tx1"/>
                </a:solidFill>
              </a:rPr>
              <a:t>pacienta</a:t>
            </a:r>
            <a:r>
              <a:rPr lang="en-US" sz="2800" dirty="0" smtClean="0">
                <a:solidFill>
                  <a:schemeClr val="tx1"/>
                </a:solidFill>
              </a:rPr>
              <a:t>/ </a:t>
            </a:r>
            <a:r>
              <a:rPr lang="en-US" sz="2800" dirty="0" err="1" smtClean="0">
                <a:solidFill>
                  <a:schemeClr val="tx1"/>
                </a:solidFill>
              </a:rPr>
              <a:t>pe</a:t>
            </a:r>
            <a:r>
              <a:rPr lang="cs-CZ" sz="2800" dirty="0" err="1" smtClean="0">
                <a:solidFill>
                  <a:schemeClr val="tx1"/>
                </a:solidFill>
              </a:rPr>
              <a:t>čovatele</a:t>
            </a:r>
            <a:endParaRPr lang="cs-CZ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6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>Lékové formy </a:t>
            </a:r>
            <a:r>
              <a:rPr lang="cs-CZ" b="1" dirty="0" smtClean="0"/>
              <a:t>- nosní, ušní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1 balení = 1 </a:t>
            </a:r>
            <a:r>
              <a:rPr lang="cs-CZ" b="1" dirty="0" smtClean="0">
                <a:solidFill>
                  <a:schemeClr val="tx1"/>
                </a:solidFill>
              </a:rPr>
              <a:t>osoba</a:t>
            </a:r>
            <a:r>
              <a:rPr lang="cs-CZ" dirty="0" smtClean="0">
                <a:solidFill>
                  <a:schemeClr val="tx1"/>
                </a:solidFill>
              </a:rPr>
              <a:t>, z </a:t>
            </a:r>
            <a:r>
              <a:rPr lang="cs-CZ" dirty="0">
                <a:solidFill>
                  <a:schemeClr val="tx1"/>
                </a:solidFill>
              </a:rPr>
              <a:t>lednice zahřát v dlani, </a:t>
            </a:r>
            <a:r>
              <a:rPr lang="cs-CZ" dirty="0" smtClean="0">
                <a:solidFill>
                  <a:schemeClr val="tx1"/>
                </a:solidFill>
              </a:rPr>
              <a:t>protřepat, (nasadit aplikátor)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Nosní - před aplikací vyčistit, odsát 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Kapky</a:t>
            </a:r>
            <a:r>
              <a:rPr lang="cs-CZ" dirty="0" smtClean="0">
                <a:solidFill>
                  <a:schemeClr val="tx1"/>
                </a:solidFill>
              </a:rPr>
              <a:t> - kapátko vysunout stlačené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Sprej</a:t>
            </a:r>
            <a:r>
              <a:rPr lang="cs-CZ" dirty="0" smtClean="0">
                <a:solidFill>
                  <a:schemeClr val="tx1"/>
                </a:solidFill>
              </a:rPr>
              <a:t> - odklon aplikátoru od nosní přepážky, výdech ústy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Ušní - </a:t>
            </a:r>
            <a:r>
              <a:rPr lang="cs-CZ" dirty="0" smtClean="0">
                <a:solidFill>
                  <a:schemeClr val="tx1"/>
                </a:solidFill>
              </a:rPr>
              <a:t>asistence </a:t>
            </a:r>
            <a:r>
              <a:rPr lang="cs-CZ" dirty="0">
                <a:solidFill>
                  <a:schemeClr val="tx1"/>
                </a:solidFill>
              </a:rPr>
              <a:t>ideální, vleže na boku, potáhnout </a:t>
            </a:r>
            <a:r>
              <a:rPr lang="cs-CZ" dirty="0" smtClean="0">
                <a:solidFill>
                  <a:schemeClr val="tx1"/>
                </a:solidFill>
              </a:rPr>
              <a:t>lalůček, vyčkat</a:t>
            </a:r>
            <a:endParaRPr lang="cs-CZ" dirty="0">
              <a:solidFill>
                <a:schemeClr val="tx1"/>
              </a:solidFill>
            </a:endParaRPr>
          </a:p>
          <a:p>
            <a:endParaRPr lang="cs-CZ" b="1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4773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Lékové formy - </a:t>
            </a:r>
            <a:r>
              <a:rPr lang="cs-CZ" b="1" dirty="0" smtClean="0"/>
              <a:t>oční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Sterilní, </a:t>
            </a:r>
            <a:r>
              <a:rPr lang="cs-CZ" b="1" dirty="0">
                <a:solidFill>
                  <a:schemeClr val="tx1"/>
                </a:solidFill>
              </a:rPr>
              <a:t>1 </a:t>
            </a:r>
            <a:r>
              <a:rPr lang="cs-CZ" b="1" dirty="0" smtClean="0">
                <a:solidFill>
                  <a:schemeClr val="tx1"/>
                </a:solidFill>
              </a:rPr>
              <a:t>balení = 1 osoba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Umýt ruce, protřepat (suspenze), ohřát v dlani (lednice)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1-2cm masti odstranit </a:t>
            </a:r>
            <a:r>
              <a:rPr lang="cs-CZ" dirty="0" smtClean="0">
                <a:solidFill>
                  <a:schemeClr val="tx1"/>
                </a:solidFill>
              </a:rPr>
              <a:t>(pouze úvodní dávka)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Zrcadlo, asistence, vleže, záklon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Odtáhnout spodní víčko, stlačení koutku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Nedotýkat se aplikátorem oka (kontaminace)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13416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Lékové formy - </a:t>
            </a:r>
            <a:r>
              <a:rPr lang="cs-CZ" b="1" dirty="0" smtClean="0"/>
              <a:t>kožní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Barevnost</a:t>
            </a:r>
            <a:r>
              <a:rPr lang="cs-CZ" dirty="0" smtClean="0">
                <a:solidFill>
                  <a:schemeClr val="tx1"/>
                </a:solidFill>
              </a:rPr>
              <a:t> - </a:t>
            </a:r>
            <a:r>
              <a:rPr lang="cs-CZ" dirty="0" err="1" smtClean="0">
                <a:solidFill>
                  <a:schemeClr val="tx1"/>
                </a:solidFill>
              </a:rPr>
              <a:t>KMnO</a:t>
            </a:r>
            <a:r>
              <a:rPr lang="cs-CZ" dirty="0" smtClean="0">
                <a:solidFill>
                  <a:schemeClr val="tx1"/>
                </a:solidFill>
              </a:rPr>
              <a:t>₄, </a:t>
            </a:r>
            <a:r>
              <a:rPr lang="cs-CZ" dirty="0" err="1" smtClean="0">
                <a:solidFill>
                  <a:schemeClr val="tx1"/>
                </a:solidFill>
              </a:rPr>
              <a:t>ichtamol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gentiána</a:t>
            </a:r>
            <a:r>
              <a:rPr lang="cs-CZ" dirty="0" smtClean="0">
                <a:solidFill>
                  <a:schemeClr val="tx1"/>
                </a:solidFill>
              </a:rPr>
              <a:t>, bělení  - benzoylperoxid, mastnota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Mytí rukou </a:t>
            </a:r>
            <a:r>
              <a:rPr lang="cs-CZ" dirty="0" smtClean="0">
                <a:solidFill>
                  <a:schemeClr val="tx1"/>
                </a:solidFill>
              </a:rPr>
              <a:t>po aplikaci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Dávky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aplikátory, zejm. spreje, pěny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T</a:t>
            </a:r>
            <a:r>
              <a:rPr lang="en-US" b="1" dirty="0" err="1" smtClean="0">
                <a:solidFill>
                  <a:schemeClr val="tx1"/>
                </a:solidFill>
              </a:rPr>
              <a:t>ransderm</a:t>
            </a:r>
            <a:r>
              <a:rPr lang="cs-CZ" b="1" dirty="0" err="1">
                <a:solidFill>
                  <a:schemeClr val="tx1"/>
                </a:solidFill>
              </a:rPr>
              <a:t>ální</a:t>
            </a:r>
            <a:r>
              <a:rPr lang="cs-CZ" b="1" dirty="0">
                <a:solidFill>
                  <a:schemeClr val="tx1"/>
                </a:solidFill>
              </a:rPr>
              <a:t> toxicita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 smtClean="0">
                <a:solidFill>
                  <a:schemeClr val="tx1"/>
                </a:solidFill>
              </a:rPr>
              <a:t>. boritá </a:t>
            </a:r>
            <a:r>
              <a:rPr lang="cs-CZ" dirty="0" smtClean="0">
                <a:solidFill>
                  <a:schemeClr val="tx1"/>
                </a:solidFill>
                <a:latin typeface="Calibri"/>
              </a:rPr>
              <a:t>&lt;10 let, </a:t>
            </a:r>
            <a:r>
              <a:rPr lang="cs-CZ" dirty="0" err="1" smtClean="0">
                <a:solidFill>
                  <a:schemeClr val="tx1"/>
                </a:solidFill>
                <a:latin typeface="Calibri"/>
              </a:rPr>
              <a:t>kys.salicylová</a:t>
            </a:r>
            <a:r>
              <a:rPr lang="cs-CZ" dirty="0" smtClean="0">
                <a:solidFill>
                  <a:schemeClr val="tx1"/>
                </a:solidFill>
                <a:latin typeface="Calibri"/>
              </a:rPr>
              <a:t> - opatrnost, </a:t>
            </a:r>
            <a:r>
              <a:rPr lang="cs-CZ" dirty="0" err="1" smtClean="0">
                <a:solidFill>
                  <a:schemeClr val="tx1"/>
                </a:solidFill>
                <a:latin typeface="Calibri"/>
              </a:rPr>
              <a:t>pix</a:t>
            </a:r>
            <a:r>
              <a:rPr lang="cs-CZ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/>
              </a:rPr>
              <a:t>lithantracis</a:t>
            </a:r>
            <a:r>
              <a:rPr lang="cs-CZ" dirty="0" smtClean="0">
                <a:solidFill>
                  <a:schemeClr val="tx1"/>
                </a:solidFill>
                <a:latin typeface="Calibri"/>
              </a:rPr>
              <a:t> – </a:t>
            </a:r>
            <a:r>
              <a:rPr lang="cs-CZ" dirty="0" err="1" smtClean="0">
                <a:solidFill>
                  <a:schemeClr val="tx1"/>
                </a:solidFill>
                <a:latin typeface="Calibri"/>
              </a:rPr>
              <a:t>nefrotoxicita</a:t>
            </a:r>
            <a:r>
              <a:rPr lang="cs-CZ" dirty="0" smtClean="0">
                <a:solidFill>
                  <a:schemeClr val="tx1"/>
                </a:solidFill>
                <a:latin typeface="Calibri"/>
              </a:rPr>
              <a:t>, fenol, resorcin aj.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Kortikofobie</a:t>
            </a:r>
            <a:r>
              <a:rPr lang="en-US" dirty="0" smtClean="0">
                <a:solidFill>
                  <a:schemeClr val="tx1"/>
                </a:solidFill>
              </a:rPr>
              <a:t>/ </a:t>
            </a:r>
            <a:r>
              <a:rPr lang="cs-CZ" dirty="0" err="1" smtClean="0">
                <a:solidFill>
                  <a:schemeClr val="tx1"/>
                </a:solidFill>
              </a:rPr>
              <a:t>kortikomanie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547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Lékové </a:t>
            </a:r>
            <a:r>
              <a:rPr lang="cs-CZ" b="1" dirty="0"/>
              <a:t>formy - i</a:t>
            </a:r>
            <a:r>
              <a:rPr lang="cs-CZ" b="1" dirty="0" smtClean="0"/>
              <a:t>nhalační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Děti - </a:t>
            </a:r>
            <a:r>
              <a:rPr lang="cs-CZ" dirty="0" err="1" smtClean="0">
                <a:solidFill>
                  <a:schemeClr val="tx1"/>
                </a:solidFill>
              </a:rPr>
              <a:t>spacery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Hlavně chyby v údržbě!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Vysoušení textilem ne!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348880"/>
            <a:ext cx="3108326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44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19" y="1268760"/>
            <a:ext cx="9144000" cy="522514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209495" y="476672"/>
            <a:ext cx="4725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www.lekarnice-maminky.cz</a:t>
            </a:r>
            <a:endParaRPr lang="cs-CZ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6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199" y="1600202"/>
            <a:ext cx="8229604" cy="4440026"/>
          </a:xfrm>
        </p:spPr>
        <p:txBody>
          <a:bodyPr>
            <a:normAutofit/>
          </a:bodyPr>
          <a:lstStyle/>
          <a:p>
            <a:r>
              <a:rPr lang="cs-CZ" sz="1700" b="1" dirty="0"/>
              <a:t>nenahraditelnost osobního kontaktu pacient/maminka pacienta – lékárník</a:t>
            </a:r>
          </a:p>
          <a:p>
            <a:r>
              <a:rPr lang="cs-CZ" sz="1700" dirty="0"/>
              <a:t>jedinečnost zkušeností konkrétní lékárnice maminky</a:t>
            </a:r>
          </a:p>
          <a:p>
            <a:r>
              <a:rPr lang="cs-CZ" sz="1700" dirty="0" smtClean="0"/>
              <a:t>oživení </a:t>
            </a:r>
            <a:r>
              <a:rPr lang="cs-CZ" sz="1700" dirty="0"/>
              <a:t>a pokračování fungujícího projektu, od 1/2019:</a:t>
            </a:r>
          </a:p>
          <a:p>
            <a:pPr marL="0" indent="0"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  <a:p>
            <a:pPr marL="0" indent="0">
              <a:buNone/>
              <a:tabLst>
                <a:tab pos="2757416" algn="l"/>
              </a:tabLst>
            </a:pPr>
            <a:r>
              <a:rPr lang="cs-CZ" sz="1500" b="1" dirty="0"/>
              <a:t>Témata besed:</a:t>
            </a:r>
            <a:r>
              <a:rPr lang="cs-CZ" sz="1500" dirty="0"/>
              <a:t>	15 besedujících Lékárnic maminek</a:t>
            </a:r>
          </a:p>
          <a:p>
            <a:r>
              <a:rPr lang="cs-CZ" sz="1500" dirty="0"/>
              <a:t>Nachlazení – nutné zlo?</a:t>
            </a:r>
          </a:p>
          <a:p>
            <a:r>
              <a:rPr lang="cs-CZ" sz="1500" dirty="0"/>
              <a:t>Léčivé byliny</a:t>
            </a:r>
          </a:p>
          <a:p>
            <a:r>
              <a:rPr lang="cs-CZ" sz="1500" dirty="0"/>
              <a:t>Zdravá žena</a:t>
            </a:r>
          </a:p>
          <a:p>
            <a:r>
              <a:rPr lang="cs-CZ" sz="1500" dirty="0"/>
              <a:t>Ekzém</a:t>
            </a:r>
          </a:p>
          <a:p>
            <a:r>
              <a:rPr lang="cs-CZ" sz="1500" dirty="0"/>
              <a:t>Alergie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" y="2925982"/>
            <a:ext cx="5304072" cy="11540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9347" y="4457585"/>
            <a:ext cx="2482097" cy="25060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0308" y="9944"/>
            <a:ext cx="2056495" cy="182805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3673" y="2079139"/>
            <a:ext cx="2259106" cy="201082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1445" y="4497639"/>
            <a:ext cx="3933730" cy="242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010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816"/>
            <a:ext cx="9144000" cy="680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4295"/>
            <a:ext cx="9144000" cy="670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3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427022" y="1700808"/>
            <a:ext cx="42169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Děkuji Vám za pozornost</a:t>
            </a:r>
            <a:r>
              <a:rPr lang="en-US" sz="2800" b="1" dirty="0"/>
              <a:t> ;)</a:t>
            </a:r>
            <a:r>
              <a:rPr lang="cs-CZ" sz="2800" b="1" dirty="0"/>
              <a:t> </a:t>
            </a:r>
          </a:p>
          <a:p>
            <a:r>
              <a:rPr lang="en-US" sz="2800" dirty="0" smtClean="0"/>
              <a:t>jana.solinova@gmail.com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9280" y="2916324"/>
            <a:ext cx="3645441" cy="28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325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Co je nutné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44529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Dodržení správné aplikace, dávky, </a:t>
            </a:r>
            <a:r>
              <a:rPr lang="cs-CZ" dirty="0" err="1" smtClean="0">
                <a:solidFill>
                  <a:schemeClr val="tx1"/>
                </a:solidFill>
              </a:rPr>
              <a:t>timingu</a:t>
            </a:r>
            <a:r>
              <a:rPr lang="cs-CZ" dirty="0" smtClean="0">
                <a:solidFill>
                  <a:schemeClr val="tx1"/>
                </a:solidFill>
              </a:rPr>
              <a:t>, režimových opatření, průběhu </a:t>
            </a:r>
            <a:r>
              <a:rPr lang="cs-CZ" dirty="0" err="1" smtClean="0">
                <a:solidFill>
                  <a:schemeClr val="tx1"/>
                </a:solidFill>
              </a:rPr>
              <a:t>léčby</a:t>
            </a:r>
            <a:r>
              <a:rPr lang="cs-CZ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↔</a:t>
            </a:r>
            <a:r>
              <a:rPr lang="cs-CZ" b="1" dirty="0" err="1" smtClean="0">
                <a:solidFill>
                  <a:schemeClr val="tx1"/>
                </a:solidFill>
              </a:rPr>
              <a:t>edukace</a:t>
            </a:r>
            <a:endParaRPr lang="cs-CZ" b="1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Spolupráce 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b="1" dirty="0">
                <a:solidFill>
                  <a:schemeClr val="tx1"/>
                </a:solidFill>
              </a:rPr>
              <a:t>porozumění dítěte</a:t>
            </a:r>
            <a:r>
              <a:rPr lang="cs-CZ" dirty="0">
                <a:solidFill>
                  <a:schemeClr val="tx1"/>
                </a:solidFill>
              </a:rPr>
              <a:t> - podle </a:t>
            </a:r>
            <a:r>
              <a:rPr lang="cs-CZ" dirty="0" smtClean="0">
                <a:solidFill>
                  <a:schemeClr val="tx1"/>
                </a:solidFill>
              </a:rPr>
              <a:t>věku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Porozumění rodiče</a:t>
            </a:r>
            <a:r>
              <a:rPr lang="en-US" b="1" dirty="0" smtClean="0">
                <a:solidFill>
                  <a:schemeClr val="tx1"/>
                </a:solidFill>
              </a:rPr>
              <a:t>/</a:t>
            </a:r>
            <a:r>
              <a:rPr lang="cs-CZ" b="1" dirty="0" smtClean="0">
                <a:solidFill>
                  <a:schemeClr val="tx1"/>
                </a:solidFill>
              </a:rPr>
              <a:t>pečovatele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D</a:t>
            </a:r>
            <a:r>
              <a:rPr lang="cs-CZ" dirty="0" err="1" smtClean="0">
                <a:solidFill>
                  <a:schemeClr val="tx1"/>
                </a:solidFill>
              </a:rPr>
              <a:t>ůležité</a:t>
            </a:r>
            <a:r>
              <a:rPr lang="cs-CZ" dirty="0" smtClean="0">
                <a:solidFill>
                  <a:schemeClr val="tx1"/>
                </a:solidFill>
              </a:rPr>
              <a:t> pochopení účinku: např. expektorancia x </a:t>
            </a:r>
            <a:r>
              <a:rPr lang="cs-CZ" dirty="0" err="1" smtClean="0">
                <a:solidFill>
                  <a:schemeClr val="tx1"/>
                </a:solidFill>
              </a:rPr>
              <a:t>antitussika</a:t>
            </a:r>
            <a:endParaRPr lang="cs-CZ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schemeClr val="tx1"/>
                </a:solidFill>
              </a:rPr>
              <a:t> Pochopení režimových opatření: průjmy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753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Re</a:t>
            </a:r>
            <a:r>
              <a:rPr lang="cs-CZ" dirty="0" err="1" smtClean="0">
                <a:solidFill>
                  <a:schemeClr val="tx1"/>
                </a:solidFill>
              </a:rPr>
              <a:t>álné</a:t>
            </a:r>
            <a:r>
              <a:rPr lang="cs-CZ" dirty="0" smtClean="0">
                <a:solidFill>
                  <a:schemeClr val="tx1"/>
                </a:solidFill>
              </a:rPr>
              <a:t> riziko lékových duplicit i u dětí: </a:t>
            </a:r>
            <a:r>
              <a:rPr lang="cs-CZ" dirty="0">
                <a:solidFill>
                  <a:schemeClr val="tx1"/>
                </a:solidFill>
              </a:rPr>
              <a:t>paracetamol, </a:t>
            </a:r>
            <a:r>
              <a:rPr lang="cs-CZ" dirty="0" smtClean="0">
                <a:solidFill>
                  <a:schemeClr val="tx1"/>
                </a:solidFill>
              </a:rPr>
              <a:t>ibuprofen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expektorancia</a:t>
            </a:r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780928"/>
            <a:ext cx="2293209" cy="240356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8265" y="2780928"/>
            <a:ext cx="3744416" cy="273481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2780928"/>
            <a:ext cx="2390480" cy="262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4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Specifika </a:t>
            </a:r>
            <a:r>
              <a:rPr lang="cs-CZ" b="1" dirty="0"/>
              <a:t>dětského věku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Sledování dítěte stran nežádoucích efektů </a:t>
            </a:r>
            <a:r>
              <a:rPr lang="cs-CZ" b="1" dirty="0" smtClean="0">
                <a:solidFill>
                  <a:schemeClr val="tx1"/>
                </a:solidFill>
              </a:rPr>
              <a:t>- </a:t>
            </a:r>
            <a:r>
              <a:rPr lang="en-US" b="1" dirty="0" err="1">
                <a:solidFill>
                  <a:schemeClr val="tx1"/>
                </a:solidFill>
              </a:rPr>
              <a:t>rozd</a:t>
            </a:r>
            <a:r>
              <a:rPr lang="cs-CZ" b="1" dirty="0" err="1" smtClean="0">
                <a:solidFill>
                  <a:schemeClr val="tx1"/>
                </a:solidFill>
              </a:rPr>
              <a:t>íly</a:t>
            </a:r>
            <a:r>
              <a:rPr lang="cs-CZ" b="1" dirty="0" smtClean="0">
                <a:solidFill>
                  <a:schemeClr val="tx1"/>
                </a:solidFill>
              </a:rPr>
              <a:t> proti dospělým</a:t>
            </a: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cs typeface="Times New Roman"/>
              </a:rPr>
              <a:t>→ </a:t>
            </a:r>
            <a:r>
              <a:rPr lang="cs-CZ" dirty="0">
                <a:solidFill>
                  <a:schemeClr val="tx1"/>
                </a:solidFill>
              </a:rPr>
              <a:t>neklid, (ne)spavost, GIT potíže, vyrážky …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cokoli překvapivého, </a:t>
            </a:r>
            <a:r>
              <a:rPr lang="cs-CZ" dirty="0" smtClean="0">
                <a:solidFill>
                  <a:schemeClr val="tx1"/>
                </a:solidFill>
              </a:rPr>
              <a:t>neobvyklého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paradoxní reakce (diazepam)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častější případný </a:t>
            </a:r>
            <a:r>
              <a:rPr lang="cs-CZ" dirty="0">
                <a:solidFill>
                  <a:schemeClr val="tx1"/>
                </a:solidFill>
              </a:rPr>
              <a:t>kontakt s lékařem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649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 err="1" smtClean="0"/>
              <a:t>Off</a:t>
            </a:r>
            <a:r>
              <a:rPr lang="cs-CZ" b="1" dirty="0" smtClean="0"/>
              <a:t>-label</a:t>
            </a: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chemeClr val="tx1"/>
                </a:solidFill>
                <a:ea typeface="Microsoft YaHei" pitchFamily="34" charset="-122"/>
                <a:cs typeface="Arial" charset="0"/>
              </a:rPr>
              <a:t>Neregistrované použití léčiva</a:t>
            </a:r>
          </a:p>
          <a:p>
            <a:r>
              <a:rPr lang="en-US" altLang="cs-CZ" b="1" dirty="0">
                <a:solidFill>
                  <a:schemeClr val="tx1"/>
                </a:solidFill>
                <a:ea typeface="Microsoft YaHei" pitchFamily="34" charset="-122"/>
                <a:cs typeface="Arial" charset="0"/>
              </a:rPr>
              <a:t>Z</a:t>
            </a:r>
            <a:r>
              <a:rPr lang="cs-CZ" altLang="cs-CZ" b="1" dirty="0" err="1">
                <a:solidFill>
                  <a:schemeClr val="tx1"/>
                </a:solidFill>
                <a:ea typeface="Microsoft YaHei" pitchFamily="34" charset="-122"/>
                <a:cs typeface="Arial" charset="0"/>
              </a:rPr>
              <a:t>áměrné</a:t>
            </a:r>
            <a:r>
              <a:rPr lang="cs-CZ" altLang="cs-CZ" b="1" dirty="0">
                <a:solidFill>
                  <a:schemeClr val="tx1"/>
                </a:solidFill>
                <a:ea typeface="Microsoft YaHei" pitchFamily="34" charset="-122"/>
                <a:cs typeface="Arial" charset="0"/>
              </a:rPr>
              <a:t> překročení </a:t>
            </a:r>
            <a:r>
              <a:rPr lang="en-US" altLang="cs-CZ" b="1" dirty="0">
                <a:solidFill>
                  <a:schemeClr val="tx1"/>
                </a:solidFill>
                <a:ea typeface="Microsoft YaHei" pitchFamily="34" charset="-122"/>
                <a:cs typeface="Arial" charset="0"/>
              </a:rPr>
              <a:t>d</a:t>
            </a:r>
            <a:r>
              <a:rPr lang="cs-CZ" altLang="cs-CZ" b="1" dirty="0" err="1">
                <a:solidFill>
                  <a:schemeClr val="tx1"/>
                </a:solidFill>
                <a:ea typeface="Microsoft YaHei" pitchFamily="34" charset="-122"/>
                <a:cs typeface="Arial" charset="0"/>
              </a:rPr>
              <a:t>ávky</a:t>
            </a:r>
            <a:r>
              <a:rPr lang="cs-CZ" altLang="cs-CZ" b="1" dirty="0">
                <a:solidFill>
                  <a:schemeClr val="tx1"/>
                </a:solidFill>
                <a:ea typeface="Microsoft YaHei" pitchFamily="34" charset="-122"/>
                <a:cs typeface="Arial" charset="0"/>
              </a:rPr>
              <a:t> </a:t>
            </a:r>
          </a:p>
          <a:p>
            <a:endParaRPr lang="cs-CZ" altLang="cs-CZ" dirty="0">
              <a:solidFill>
                <a:schemeClr val="tx1"/>
              </a:solidFill>
              <a:ea typeface="Microsoft YaHei" pitchFamily="34" charset="-122"/>
              <a:cs typeface="Arial" charset="0"/>
            </a:endParaRPr>
          </a:p>
          <a:p>
            <a:r>
              <a:rPr lang="cs-CZ" altLang="cs-CZ" dirty="0">
                <a:solidFill>
                  <a:schemeClr val="tx1"/>
                </a:solidFill>
                <a:ea typeface="Microsoft YaHei" pitchFamily="34" charset="-122"/>
                <a:cs typeface="Arial" charset="0"/>
              </a:rPr>
              <a:t>Optimální vyznačit!, signál pro lékárníka - pojistka pro </a:t>
            </a:r>
            <a:r>
              <a:rPr lang="cs-CZ" altLang="cs-CZ" dirty="0" smtClean="0">
                <a:solidFill>
                  <a:schemeClr val="tx1"/>
                </a:solidFill>
                <a:ea typeface="Microsoft YaHei" pitchFamily="34" charset="-122"/>
                <a:cs typeface="Arial" charset="0"/>
              </a:rPr>
              <a:t>lékaře, poučení pacienta</a:t>
            </a:r>
            <a:endParaRPr lang="cs-CZ" altLang="cs-CZ" dirty="0">
              <a:solidFill>
                <a:schemeClr val="tx1"/>
              </a:solidFill>
              <a:ea typeface="Microsoft YaHei" pitchFamily="34" charset="-122"/>
              <a:cs typeface="Arial" charset="0"/>
            </a:endParaRPr>
          </a:p>
          <a:p>
            <a:r>
              <a:rPr lang="cs-CZ" dirty="0">
                <a:solidFill>
                  <a:schemeClr val="tx1"/>
                </a:solidFill>
              </a:rPr>
              <a:t>Neznamená nesprávné, nezákonné použití</a:t>
            </a:r>
          </a:p>
          <a:p>
            <a:r>
              <a:rPr lang="cs-CZ" dirty="0">
                <a:solidFill>
                  <a:schemeClr val="tx1"/>
                </a:solidFill>
              </a:rPr>
              <a:t>Zaplnění terapeutických </a:t>
            </a:r>
            <a:r>
              <a:rPr lang="cs-CZ" dirty="0" smtClean="0">
                <a:solidFill>
                  <a:schemeClr val="tx1"/>
                </a:solidFill>
              </a:rPr>
              <a:t>mezer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895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748561"/>
            <a:ext cx="3925757" cy="500734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260646"/>
            <a:ext cx="7771139" cy="589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35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Léčivý přípravek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Účinné látky + pomocné látky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 </a:t>
            </a:r>
            <a:r>
              <a:rPr lang="cs-CZ" b="1" dirty="0" smtClean="0">
                <a:solidFill>
                  <a:schemeClr val="tx1"/>
                </a:solidFill>
              </a:rPr>
              <a:t>nevhodné </a:t>
            </a:r>
            <a:r>
              <a:rPr lang="cs-CZ" b="1" dirty="0">
                <a:solidFill>
                  <a:schemeClr val="tx1"/>
                </a:solidFill>
              </a:rPr>
              <a:t>pomocné </a:t>
            </a:r>
            <a:r>
              <a:rPr lang="cs-CZ" b="1" dirty="0" smtClean="0">
                <a:solidFill>
                  <a:schemeClr val="tx1"/>
                </a:solidFill>
              </a:rPr>
              <a:t>látky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 err="1" smtClean="0">
                <a:solidFill>
                  <a:schemeClr val="tx1"/>
                </a:solidFill>
              </a:rPr>
              <a:t>ethanol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propylenglykol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benzylalkohol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hyperosmotické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roztoky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- IPLP </a:t>
            </a:r>
            <a:r>
              <a:rPr lang="cs-CZ" dirty="0" err="1" smtClean="0">
                <a:solidFill>
                  <a:schemeClr val="tx1"/>
                </a:solidFill>
              </a:rPr>
              <a:t>Nystatinová</a:t>
            </a:r>
            <a:r>
              <a:rPr lang="cs-CZ" dirty="0" smtClean="0">
                <a:solidFill>
                  <a:schemeClr val="tx1"/>
                </a:solidFill>
              </a:rPr>
              <a:t> suspenze v glycerol</a:t>
            </a:r>
            <a:r>
              <a:rPr lang="en-US" dirty="0" smtClean="0">
                <a:solidFill>
                  <a:schemeClr val="tx1"/>
                </a:solidFill>
              </a:rPr>
              <a:t>u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novorozenec (dráždění </a:t>
            </a:r>
            <a:r>
              <a:rPr lang="cs-CZ" dirty="0">
                <a:solidFill>
                  <a:schemeClr val="tx1"/>
                </a:solidFill>
              </a:rPr>
              <a:t>- nevyvinutý GIT, nekrotizující </a:t>
            </a:r>
            <a:r>
              <a:rPr lang="cs-CZ" dirty="0" smtClean="0">
                <a:solidFill>
                  <a:schemeClr val="tx1"/>
                </a:solidFill>
              </a:rPr>
              <a:t>kolitida)</a:t>
            </a:r>
            <a:r>
              <a:rPr lang="en-US" dirty="0" smtClean="0">
                <a:solidFill>
                  <a:schemeClr val="tx1"/>
                </a:solidFill>
              </a:rPr>
              <a:t> / </a:t>
            </a:r>
            <a:r>
              <a:rPr lang="en-US" dirty="0" err="1" smtClean="0">
                <a:solidFill>
                  <a:schemeClr val="tx1"/>
                </a:solidFill>
              </a:rPr>
              <a:t>isotonick</a:t>
            </a:r>
            <a:r>
              <a:rPr lang="cs-CZ" dirty="0" smtClean="0">
                <a:solidFill>
                  <a:schemeClr val="tx1"/>
                </a:solidFill>
              </a:rPr>
              <a:t>á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634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4994</TotalTime>
  <Words>1236</Words>
  <Application>Microsoft Office PowerPoint</Application>
  <PresentationFormat>Předvádění na obrazovce (4:3)</PresentationFormat>
  <Paragraphs>209</Paragraphs>
  <Slides>38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Motiv1</vt:lpstr>
      <vt:lpstr> Farmaceutická péče ve veřejné lékárně Jak zacházet s léky (?) </vt:lpstr>
      <vt:lpstr>    </vt:lpstr>
      <vt:lpstr> Co je důležitější? </vt:lpstr>
      <vt:lpstr> Co je nutné </vt:lpstr>
      <vt:lpstr>Snímek 5</vt:lpstr>
      <vt:lpstr> Specifika dětského věku </vt:lpstr>
      <vt:lpstr> Off-label </vt:lpstr>
      <vt:lpstr>Snímek 8</vt:lpstr>
      <vt:lpstr> Léčivý přípravek </vt:lpstr>
      <vt:lpstr>Zacházení s LP - uchovávání</vt:lpstr>
      <vt:lpstr>Snímek 11</vt:lpstr>
      <vt:lpstr>Zacházení s LP - použití</vt:lpstr>
      <vt:lpstr>Snímek 13</vt:lpstr>
      <vt:lpstr>Zacházení s LP - dávkování</vt:lpstr>
      <vt:lpstr>Zacházení s LP - dávkování</vt:lpstr>
      <vt:lpstr>Snímek 16</vt:lpstr>
      <vt:lpstr>Lékové formy - pevné</vt:lpstr>
      <vt:lpstr>Snímek 18</vt:lpstr>
      <vt:lpstr>Lékové formy - pevné</vt:lpstr>
      <vt:lpstr>Lékové formy - pevné</vt:lpstr>
      <vt:lpstr>Lékové formy - pevné</vt:lpstr>
      <vt:lpstr>Lékové formy - pevné</vt:lpstr>
      <vt:lpstr>Lékové formy - tekuté</vt:lpstr>
      <vt:lpstr>Snímek 24</vt:lpstr>
      <vt:lpstr>Lékové formy - tekuté</vt:lpstr>
      <vt:lpstr>Lékové formy - tekuté</vt:lpstr>
      <vt:lpstr>Lékové formy - tekuté</vt:lpstr>
      <vt:lpstr>Lékové formy - orální</vt:lpstr>
      <vt:lpstr>Lékové formy - rektální</vt:lpstr>
      <vt:lpstr> Lékové formy - nosní, ušní </vt:lpstr>
      <vt:lpstr>Lékové formy - oční</vt:lpstr>
      <vt:lpstr>Lékové formy - kožní</vt:lpstr>
      <vt:lpstr>Lékové formy - inhalační</vt:lpstr>
      <vt:lpstr>Snímek 34</vt:lpstr>
      <vt:lpstr>Snímek 35</vt:lpstr>
      <vt:lpstr>Snímek 36</vt:lpstr>
      <vt:lpstr>Snímek 37</vt:lpstr>
      <vt:lpstr>Snímek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Šolínová</dc:creator>
  <cp:lastModifiedBy>Jokesova</cp:lastModifiedBy>
  <cp:revision>1405</cp:revision>
  <dcterms:created xsi:type="dcterms:W3CDTF">2016-08-29T18:30:48Z</dcterms:created>
  <dcterms:modified xsi:type="dcterms:W3CDTF">2019-12-04T13:42:21Z</dcterms:modified>
</cp:coreProperties>
</file>